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5EA9D9-F682-C261-716E-32C173F55379}" v="88" dt="2026-04-05T16:22:22.467"/>
    <p1510:client id="{0D93343E-7AC4-610D-D535-CE1369E461FF}" v="10" dt="2026-04-05T16:24:47.486"/>
    <p1510:client id="{B04DC045-A617-47C5-998B-120B5F244E3A}" v="3" dt="2026-04-05T06:55:51.5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夏樹 橋本" userId="ca591729f1baa208" providerId="Windows Live" clId="Web-{B04DC045-A617-47C5-998B-120B5F244E3A}"/>
    <pc:docChg chg="modSld">
      <pc:chgData name="夏樹 橋本" userId="ca591729f1baa208" providerId="Windows Live" clId="Web-{B04DC045-A617-47C5-998B-120B5F244E3A}" dt="2026-04-05T06:55:51.529" v="2" actId="20577"/>
      <pc:docMkLst>
        <pc:docMk/>
      </pc:docMkLst>
      <pc:sldChg chg="modSp">
        <pc:chgData name="夏樹 橋本" userId="ca591729f1baa208" providerId="Windows Live" clId="Web-{B04DC045-A617-47C5-998B-120B5F244E3A}" dt="2026-04-05T06:55:51.529" v="2" actId="20577"/>
        <pc:sldMkLst>
          <pc:docMk/>
          <pc:sldMk cId="0" sldId="264"/>
        </pc:sldMkLst>
        <pc:spChg chg="mod">
          <ac:chgData name="夏樹 橋本" userId="ca591729f1baa208" providerId="Windows Live" clId="Web-{B04DC045-A617-47C5-998B-120B5F244E3A}" dt="2026-04-05T06:55:51.529" v="2" actId="20577"/>
          <ac:spMkLst>
            <pc:docMk/>
            <pc:sldMk cId="0" sldId="264"/>
            <ac:spMk id="16" creationId="{00000000-0000-0000-0000-000000000000}"/>
          </ac:spMkLst>
        </pc:spChg>
      </pc:sldChg>
    </pc:docChg>
  </pc:docChgLst>
  <pc:docChgLst>
    <pc:chgData name="夏樹 橋本" userId="ca591729f1baa208" providerId="Windows Live" clId="Web-{095EA9D9-F682-C261-716E-32C173F55379}"/>
    <pc:docChg chg="modSld">
      <pc:chgData name="夏樹 橋本" userId="ca591729f1baa208" providerId="Windows Live" clId="Web-{095EA9D9-F682-C261-716E-32C173F55379}" dt="2026-04-05T16:22:22.467" v="86" actId="14100"/>
      <pc:docMkLst>
        <pc:docMk/>
      </pc:docMkLst>
      <pc:sldChg chg="addSp delSp modSp">
        <pc:chgData name="夏樹 橋本" userId="ca591729f1baa208" providerId="Windows Live" clId="Web-{095EA9D9-F682-C261-716E-32C173F55379}" dt="2026-04-05T16:22:22.467" v="86" actId="14100"/>
        <pc:sldMkLst>
          <pc:docMk/>
          <pc:sldMk cId="0" sldId="259"/>
        </pc:sldMkLst>
        <pc:spChg chg="mod">
          <ac:chgData name="夏樹 橋本" userId="ca591729f1baa208" providerId="Windows Live" clId="Web-{095EA9D9-F682-C261-716E-32C173F55379}" dt="2026-04-05T16:22:22.467" v="86" actId="14100"/>
          <ac:spMkLst>
            <pc:docMk/>
            <pc:sldMk cId="0" sldId="259"/>
            <ac:spMk id="6" creationId="{00000000-0000-0000-0000-000000000000}"/>
          </ac:spMkLst>
        </pc:spChg>
        <pc:spChg chg="del">
          <ac:chgData name="夏樹 橋本" userId="ca591729f1baa208" providerId="Windows Live" clId="Web-{095EA9D9-F682-C261-716E-32C173F55379}" dt="2026-04-05T16:22:13.951" v="84"/>
          <ac:spMkLst>
            <pc:docMk/>
            <pc:sldMk cId="0" sldId="259"/>
            <ac:spMk id="7" creationId="{00000000-0000-0000-0000-000000000000}"/>
          </ac:spMkLst>
        </pc:spChg>
        <pc:spChg chg="add">
          <ac:chgData name="夏樹 橋本" userId="ca591729f1baa208" providerId="Windows Live" clId="Web-{095EA9D9-F682-C261-716E-32C173F55379}" dt="2026-04-05T16:22:16.045" v="85"/>
          <ac:spMkLst>
            <pc:docMk/>
            <pc:sldMk cId="0" sldId="259"/>
            <ac:spMk id="18" creationId="{830CF386-E650-7AFA-B788-048C27006B32}"/>
          </ac:spMkLst>
        </pc:spChg>
      </pc:sldChg>
      <pc:sldChg chg="addSp delSp modSp">
        <pc:chgData name="夏樹 橋本" userId="ca591729f1baa208" providerId="Windows Live" clId="Web-{095EA9D9-F682-C261-716E-32C173F55379}" dt="2026-04-05T16:21:56.138" v="83" actId="14100"/>
        <pc:sldMkLst>
          <pc:docMk/>
          <pc:sldMk cId="0" sldId="260"/>
        </pc:sldMkLst>
        <pc:spChg chg="mod">
          <ac:chgData name="夏樹 橋本" userId="ca591729f1baa208" providerId="Windows Live" clId="Web-{095EA9D9-F682-C261-716E-32C173F55379}" dt="2026-04-05T16:21:56.138" v="83" actId="14100"/>
          <ac:spMkLst>
            <pc:docMk/>
            <pc:sldMk cId="0" sldId="260"/>
            <ac:spMk id="6" creationId="{00000000-0000-0000-0000-000000000000}"/>
          </ac:spMkLst>
        </pc:spChg>
        <pc:spChg chg="del">
          <ac:chgData name="夏樹 橋本" userId="ca591729f1baa208" providerId="Windows Live" clId="Web-{095EA9D9-F682-C261-716E-32C173F55379}" dt="2026-04-05T16:21:46.153" v="81"/>
          <ac:spMkLst>
            <pc:docMk/>
            <pc:sldMk cId="0" sldId="260"/>
            <ac:spMk id="7" creationId="{00000000-0000-0000-0000-000000000000}"/>
          </ac:spMkLst>
        </pc:spChg>
        <pc:spChg chg="add">
          <ac:chgData name="夏樹 橋本" userId="ca591729f1baa208" providerId="Windows Live" clId="Web-{095EA9D9-F682-C261-716E-32C173F55379}" dt="2026-04-05T16:21:47.653" v="82"/>
          <ac:spMkLst>
            <pc:docMk/>
            <pc:sldMk cId="0" sldId="260"/>
            <ac:spMk id="16" creationId="{3D504EF5-4634-A6A0-546D-2000CD8F60B9}"/>
          </ac:spMkLst>
        </pc:spChg>
      </pc:sldChg>
      <pc:sldChg chg="addSp delSp">
        <pc:chgData name="夏樹 橋本" userId="ca591729f1baa208" providerId="Windows Live" clId="Web-{095EA9D9-F682-C261-716E-32C173F55379}" dt="2026-04-05T16:21:28.340" v="80"/>
        <pc:sldMkLst>
          <pc:docMk/>
          <pc:sldMk cId="0" sldId="261"/>
        </pc:sldMkLst>
        <pc:spChg chg="del">
          <ac:chgData name="夏樹 橋本" userId="ca591729f1baa208" providerId="Windows Live" clId="Web-{095EA9D9-F682-C261-716E-32C173F55379}" dt="2026-04-05T16:21:07.371" v="77"/>
          <ac:spMkLst>
            <pc:docMk/>
            <pc:sldMk cId="0" sldId="261"/>
            <ac:spMk id="7" creationId="{00000000-0000-0000-0000-000000000000}"/>
          </ac:spMkLst>
        </pc:spChg>
        <pc:spChg chg="add del">
          <ac:chgData name="夏樹 橋本" userId="ca591729f1baa208" providerId="Windows Live" clId="Web-{095EA9D9-F682-C261-716E-32C173F55379}" dt="2026-04-05T16:21:20.762" v="79"/>
          <ac:spMkLst>
            <pc:docMk/>
            <pc:sldMk cId="0" sldId="261"/>
            <ac:spMk id="18" creationId="{47B405F3-3A86-4A88-7972-058C9B55DA24}"/>
          </ac:spMkLst>
        </pc:spChg>
        <pc:spChg chg="add">
          <ac:chgData name="夏樹 橋本" userId="ca591729f1baa208" providerId="Windows Live" clId="Web-{095EA9D9-F682-C261-716E-32C173F55379}" dt="2026-04-05T16:21:28.340" v="80"/>
          <ac:spMkLst>
            <pc:docMk/>
            <pc:sldMk cId="0" sldId="261"/>
            <ac:spMk id="19" creationId="{6E247902-AB83-8035-BF13-0ED2D9103644}"/>
          </ac:spMkLst>
        </pc:spChg>
      </pc:sldChg>
      <pc:sldChg chg="addSp delSp modSp">
        <pc:chgData name="夏樹 橋本" userId="ca591729f1baa208" providerId="Windows Live" clId="Web-{095EA9D9-F682-C261-716E-32C173F55379}" dt="2026-04-05T16:20:51.120" v="76"/>
        <pc:sldMkLst>
          <pc:docMk/>
          <pc:sldMk cId="0" sldId="263"/>
        </pc:sldMkLst>
        <pc:spChg chg="add del">
          <ac:chgData name="夏樹 橋本" userId="ca591729f1baa208" providerId="Windows Live" clId="Web-{095EA9D9-F682-C261-716E-32C173F55379}" dt="2026-04-05T16:19:14.835" v="45"/>
          <ac:spMkLst>
            <pc:docMk/>
            <pc:sldMk cId="0" sldId="263"/>
            <ac:spMk id="2" creationId="{00000000-0000-0000-0000-000000000000}"/>
          </ac:spMkLst>
        </pc:spChg>
        <pc:spChg chg="add del">
          <ac:chgData name="夏樹 橋本" userId="ca591729f1baa208" providerId="Windows Live" clId="Web-{095EA9D9-F682-C261-716E-32C173F55379}" dt="2026-04-05T16:19:14.835" v="46"/>
          <ac:spMkLst>
            <pc:docMk/>
            <pc:sldMk cId="0" sldId="263"/>
            <ac:spMk id="3" creationId="{00000000-0000-0000-0000-000000000000}"/>
          </ac:spMkLst>
        </pc:spChg>
        <pc:spChg chg="add del">
          <ac:chgData name="夏樹 橋本" userId="ca591729f1baa208" providerId="Windows Live" clId="Web-{095EA9D9-F682-C261-716E-32C173F55379}" dt="2026-04-05T16:19:14.835" v="47"/>
          <ac:spMkLst>
            <pc:docMk/>
            <pc:sldMk cId="0" sldId="263"/>
            <ac:spMk id="4" creationId="{00000000-0000-0000-0000-000000000000}"/>
          </ac:spMkLst>
        </pc:spChg>
        <pc:spChg chg="add del">
          <ac:chgData name="夏樹 橋本" userId="ca591729f1baa208" providerId="Windows Live" clId="Web-{095EA9D9-F682-C261-716E-32C173F55379}" dt="2026-04-05T16:19:14.835" v="48"/>
          <ac:spMkLst>
            <pc:docMk/>
            <pc:sldMk cId="0" sldId="263"/>
            <ac:spMk id="5" creationId="{00000000-0000-0000-0000-000000000000}"/>
          </ac:spMkLst>
        </pc:spChg>
        <pc:spChg chg="add del mod">
          <ac:chgData name="夏樹 橋本" userId="ca591729f1baa208" providerId="Windows Live" clId="Web-{095EA9D9-F682-C261-716E-32C173F55379}" dt="2026-04-05T16:20:36.854" v="74" actId="14100"/>
          <ac:spMkLst>
            <pc:docMk/>
            <pc:sldMk cId="0" sldId="263"/>
            <ac:spMk id="6" creationId="{00000000-0000-0000-0000-000000000000}"/>
          </ac:spMkLst>
        </pc:spChg>
        <pc:spChg chg="add del">
          <ac:chgData name="夏樹 橋本" userId="ca591729f1baa208" providerId="Windows Live" clId="Web-{095EA9D9-F682-C261-716E-32C173F55379}" dt="2026-04-05T16:20:02.368" v="69"/>
          <ac:spMkLst>
            <pc:docMk/>
            <pc:sldMk cId="0" sldId="263"/>
            <ac:spMk id="7" creationId="{00000000-0000-0000-0000-000000000000}"/>
          </ac:spMkLst>
        </pc:spChg>
        <pc:spChg chg="add del">
          <ac:chgData name="夏樹 橋本" userId="ca591729f1baa208" providerId="Windows Live" clId="Web-{095EA9D9-F682-C261-716E-32C173F55379}" dt="2026-04-05T16:19:14.835" v="51"/>
          <ac:spMkLst>
            <pc:docMk/>
            <pc:sldMk cId="0" sldId="263"/>
            <ac:spMk id="8" creationId="{00000000-0000-0000-0000-000000000000}"/>
          </ac:spMkLst>
        </pc:spChg>
        <pc:spChg chg="add del">
          <ac:chgData name="夏樹 橋本" userId="ca591729f1baa208" providerId="Windows Live" clId="Web-{095EA9D9-F682-C261-716E-32C173F55379}" dt="2026-04-05T16:20:07.196" v="71"/>
          <ac:spMkLst>
            <pc:docMk/>
            <pc:sldMk cId="0" sldId="263"/>
            <ac:spMk id="9" creationId="{00000000-0000-0000-0000-000000000000}"/>
          </ac:spMkLst>
        </pc:spChg>
        <pc:spChg chg="add del mod">
          <ac:chgData name="夏樹 橋本" userId="ca591729f1baa208" providerId="Windows Live" clId="Web-{095EA9D9-F682-C261-716E-32C173F55379}" dt="2026-04-05T16:20:42.495" v="75" actId="14100"/>
          <ac:spMkLst>
            <pc:docMk/>
            <pc:sldMk cId="0" sldId="263"/>
            <ac:spMk id="10" creationId="{00000000-0000-0000-0000-000000000000}"/>
          </ac:spMkLst>
        </pc:spChg>
        <pc:spChg chg="add del mod">
          <ac:chgData name="夏樹 橋本" userId="ca591729f1baa208" providerId="Windows Live" clId="Web-{095EA9D9-F682-C261-716E-32C173F55379}" dt="2026-04-05T16:20:05.321" v="70"/>
          <ac:spMkLst>
            <pc:docMk/>
            <pc:sldMk cId="0" sldId="263"/>
            <ac:spMk id="11" creationId="{00000000-0000-0000-0000-000000000000}"/>
          </ac:spMkLst>
        </pc:spChg>
        <pc:spChg chg="add del">
          <ac:chgData name="夏樹 橋本" userId="ca591729f1baa208" providerId="Windows Live" clId="Web-{095EA9D9-F682-C261-716E-32C173F55379}" dt="2026-04-05T16:19:14.835" v="55"/>
          <ac:spMkLst>
            <pc:docMk/>
            <pc:sldMk cId="0" sldId="263"/>
            <ac:spMk id="12" creationId="{00000000-0000-0000-0000-000000000000}"/>
          </ac:spMkLst>
        </pc:spChg>
        <pc:spChg chg="add del">
          <ac:chgData name="夏樹 橋本" userId="ca591729f1baa208" providerId="Windows Live" clId="Web-{095EA9D9-F682-C261-716E-32C173F55379}" dt="2026-04-05T16:17:13.155" v="12"/>
          <ac:spMkLst>
            <pc:docMk/>
            <pc:sldMk cId="0" sldId="263"/>
            <ac:spMk id="13" creationId="{4E74965E-D8E2-464B-3AF4-86E69A92D8B6}"/>
          </ac:spMkLst>
        </pc:spChg>
        <pc:spChg chg="add del">
          <ac:chgData name="夏樹 橋本" userId="ca591729f1baa208" providerId="Windows Live" clId="Web-{095EA9D9-F682-C261-716E-32C173F55379}" dt="2026-04-05T16:17:13.155" v="12"/>
          <ac:spMkLst>
            <pc:docMk/>
            <pc:sldMk cId="0" sldId="263"/>
            <ac:spMk id="14" creationId="{388F9B6C-4AAB-D74E-AAA2-2934A0F5AB71}"/>
          </ac:spMkLst>
        </pc:spChg>
        <pc:spChg chg="add del">
          <ac:chgData name="夏樹 橋本" userId="ca591729f1baa208" providerId="Windows Live" clId="Web-{095EA9D9-F682-C261-716E-32C173F55379}" dt="2026-04-05T16:17:13.155" v="12"/>
          <ac:spMkLst>
            <pc:docMk/>
            <pc:sldMk cId="0" sldId="263"/>
            <ac:spMk id="15" creationId="{FDADD0BE-C3B7-FE5C-1009-AABF8926C350}"/>
          </ac:spMkLst>
        </pc:spChg>
        <pc:spChg chg="add del">
          <ac:chgData name="夏樹 橋本" userId="ca591729f1baa208" providerId="Windows Live" clId="Web-{095EA9D9-F682-C261-716E-32C173F55379}" dt="2026-04-05T16:17:13.155" v="12"/>
          <ac:spMkLst>
            <pc:docMk/>
            <pc:sldMk cId="0" sldId="263"/>
            <ac:spMk id="16" creationId="{79D8400B-9DDD-5FD6-5486-BDEFFB2547E9}"/>
          </ac:spMkLst>
        </pc:spChg>
        <pc:spChg chg="add del">
          <ac:chgData name="夏樹 橋本" userId="ca591729f1baa208" providerId="Windows Live" clId="Web-{095EA9D9-F682-C261-716E-32C173F55379}" dt="2026-04-05T16:17:13.155" v="12"/>
          <ac:spMkLst>
            <pc:docMk/>
            <pc:sldMk cId="0" sldId="263"/>
            <ac:spMk id="17" creationId="{49BEA63C-DDF1-B545-2E60-16226B5CC98F}"/>
          </ac:spMkLst>
        </pc:spChg>
        <pc:spChg chg="add del">
          <ac:chgData name="夏樹 橋本" userId="ca591729f1baa208" providerId="Windows Live" clId="Web-{095EA9D9-F682-C261-716E-32C173F55379}" dt="2026-04-05T16:17:13.155" v="12"/>
          <ac:spMkLst>
            <pc:docMk/>
            <pc:sldMk cId="0" sldId="263"/>
            <ac:spMk id="18" creationId="{2968654C-7770-101E-D033-25E4876EA5B5}"/>
          </ac:spMkLst>
        </pc:spChg>
        <pc:spChg chg="add del">
          <ac:chgData name="夏樹 橋本" userId="ca591729f1baa208" providerId="Windows Live" clId="Web-{095EA9D9-F682-C261-716E-32C173F55379}" dt="2026-04-05T16:17:13.155" v="12"/>
          <ac:spMkLst>
            <pc:docMk/>
            <pc:sldMk cId="0" sldId="263"/>
            <ac:spMk id="19" creationId="{7D27237E-DF30-8305-BCC9-6A582278D82E}"/>
          </ac:spMkLst>
        </pc:spChg>
        <pc:spChg chg="add del">
          <ac:chgData name="夏樹 橋本" userId="ca591729f1baa208" providerId="Windows Live" clId="Web-{095EA9D9-F682-C261-716E-32C173F55379}" dt="2026-04-05T16:19:14.100" v="44"/>
          <ac:spMkLst>
            <pc:docMk/>
            <pc:sldMk cId="0" sldId="263"/>
            <ac:spMk id="20" creationId="{263D55E4-55A9-1816-B059-527BE4006ABF}"/>
          </ac:spMkLst>
        </pc:spChg>
        <pc:spChg chg="add del">
          <ac:chgData name="夏樹 橋本" userId="ca591729f1baa208" providerId="Windows Live" clId="Web-{095EA9D9-F682-C261-716E-32C173F55379}" dt="2026-04-05T16:19:14.100" v="44"/>
          <ac:spMkLst>
            <pc:docMk/>
            <pc:sldMk cId="0" sldId="263"/>
            <ac:spMk id="21" creationId="{519567DC-CF03-605C-2201-C573548F906C}"/>
          </ac:spMkLst>
        </pc:spChg>
        <pc:spChg chg="add del">
          <ac:chgData name="夏樹 橋本" userId="ca591729f1baa208" providerId="Windows Live" clId="Web-{095EA9D9-F682-C261-716E-32C173F55379}" dt="2026-04-05T16:19:14.100" v="44"/>
          <ac:spMkLst>
            <pc:docMk/>
            <pc:sldMk cId="0" sldId="263"/>
            <ac:spMk id="22" creationId="{3AC283E4-70D0-D624-7B77-82F33D6CDF35}"/>
          </ac:spMkLst>
        </pc:spChg>
        <pc:spChg chg="add del">
          <ac:chgData name="夏樹 橋本" userId="ca591729f1baa208" providerId="Windows Live" clId="Web-{095EA9D9-F682-C261-716E-32C173F55379}" dt="2026-04-05T16:19:14.100" v="44"/>
          <ac:spMkLst>
            <pc:docMk/>
            <pc:sldMk cId="0" sldId="263"/>
            <ac:spMk id="23" creationId="{FDBCB318-5451-F08D-8CD4-2D6EC5E761F8}"/>
          </ac:spMkLst>
        </pc:spChg>
        <pc:spChg chg="add del">
          <ac:chgData name="夏樹 橋本" userId="ca591729f1baa208" providerId="Windows Live" clId="Web-{095EA9D9-F682-C261-716E-32C173F55379}" dt="2026-04-05T16:19:14.100" v="44"/>
          <ac:spMkLst>
            <pc:docMk/>
            <pc:sldMk cId="0" sldId="263"/>
            <ac:spMk id="24" creationId="{AB60C2E2-8A98-4CE7-9E73-A60D783519F9}"/>
          </ac:spMkLst>
        </pc:spChg>
        <pc:spChg chg="add del">
          <ac:chgData name="夏樹 橋本" userId="ca591729f1baa208" providerId="Windows Live" clId="Web-{095EA9D9-F682-C261-716E-32C173F55379}" dt="2026-04-05T16:19:14.100" v="44"/>
          <ac:spMkLst>
            <pc:docMk/>
            <pc:sldMk cId="0" sldId="263"/>
            <ac:spMk id="25" creationId="{70357F09-D744-1015-A5A2-10FAE5933C81}"/>
          </ac:spMkLst>
        </pc:spChg>
        <pc:spChg chg="add del">
          <ac:chgData name="夏樹 橋本" userId="ca591729f1baa208" providerId="Windows Live" clId="Web-{095EA9D9-F682-C261-716E-32C173F55379}" dt="2026-04-05T16:19:14.100" v="44"/>
          <ac:spMkLst>
            <pc:docMk/>
            <pc:sldMk cId="0" sldId="263"/>
            <ac:spMk id="26" creationId="{40940719-228C-D8F6-DD69-448CA118AA8A}"/>
          </ac:spMkLst>
        </pc:spChg>
        <pc:spChg chg="add del">
          <ac:chgData name="夏樹 橋本" userId="ca591729f1baa208" providerId="Windows Live" clId="Web-{095EA9D9-F682-C261-716E-32C173F55379}" dt="2026-04-05T16:19:12.959" v="42"/>
          <ac:spMkLst>
            <pc:docMk/>
            <pc:sldMk cId="0" sldId="263"/>
            <ac:spMk id="27" creationId="{1E39FBCB-4DF5-A6D8-9F73-3ED0182AEE95}"/>
          </ac:spMkLst>
        </pc:spChg>
        <pc:spChg chg="add del mod">
          <ac:chgData name="夏樹 橋本" userId="ca591729f1baa208" providerId="Windows Live" clId="Web-{095EA9D9-F682-C261-716E-32C173F55379}" dt="2026-04-05T16:19:11.459" v="41"/>
          <ac:spMkLst>
            <pc:docMk/>
            <pc:sldMk cId="0" sldId="263"/>
            <ac:spMk id="28" creationId="{1E334ED0-F953-B168-6274-64489269DC3F}"/>
          </ac:spMkLst>
        </pc:spChg>
        <pc:spChg chg="add">
          <ac:chgData name="夏樹 橋本" userId="ca591729f1baa208" providerId="Windows Live" clId="Web-{095EA9D9-F682-C261-716E-32C173F55379}" dt="2026-04-05T16:20:17.681" v="72"/>
          <ac:spMkLst>
            <pc:docMk/>
            <pc:sldMk cId="0" sldId="263"/>
            <ac:spMk id="29" creationId="{FB06014D-EAF9-82E6-52D1-0612CB2FF249}"/>
          </ac:spMkLst>
        </pc:spChg>
        <pc:spChg chg="add">
          <ac:chgData name="夏樹 橋本" userId="ca591729f1baa208" providerId="Windows Live" clId="Web-{095EA9D9-F682-C261-716E-32C173F55379}" dt="2026-04-05T16:20:28.354" v="73"/>
          <ac:spMkLst>
            <pc:docMk/>
            <pc:sldMk cId="0" sldId="263"/>
            <ac:spMk id="30" creationId="{32333387-AE00-E549-8C3F-85FF5C35CBF3}"/>
          </ac:spMkLst>
        </pc:spChg>
        <pc:spChg chg="add">
          <ac:chgData name="夏樹 橋本" userId="ca591729f1baa208" providerId="Windows Live" clId="Web-{095EA9D9-F682-C261-716E-32C173F55379}" dt="2026-04-05T16:20:51.120" v="76"/>
          <ac:spMkLst>
            <pc:docMk/>
            <pc:sldMk cId="0" sldId="263"/>
            <ac:spMk id="31" creationId="{0314D673-DE65-435B-0D56-62ED476043E2}"/>
          </ac:spMkLst>
        </pc:spChg>
      </pc:sldChg>
    </pc:docChg>
  </pc:docChgLst>
  <pc:docChgLst>
    <pc:chgData name="夏樹 橋本" userId="ca591729f1baa208" providerId="Windows Live" clId="Web-{0D93343E-7AC4-610D-D535-CE1369E461FF}"/>
    <pc:docChg chg="modSld">
      <pc:chgData name="夏樹 橋本" userId="ca591729f1baa208" providerId="Windows Live" clId="Web-{0D93343E-7AC4-610D-D535-CE1369E461FF}" dt="2026-04-05T16:24:45.314" v="8" actId="20577"/>
      <pc:docMkLst>
        <pc:docMk/>
      </pc:docMkLst>
      <pc:sldChg chg="modSp">
        <pc:chgData name="夏樹 橋本" userId="ca591729f1baa208" providerId="Windows Live" clId="Web-{0D93343E-7AC4-610D-D535-CE1369E461FF}" dt="2026-04-05T16:24:45.314" v="8" actId="20577"/>
        <pc:sldMkLst>
          <pc:docMk/>
          <pc:sldMk cId="0" sldId="256"/>
        </pc:sldMkLst>
        <pc:spChg chg="mod">
          <ac:chgData name="夏樹 橋本" userId="ca591729f1baa208" providerId="Windows Live" clId="Web-{0D93343E-7AC4-610D-D535-CE1369E461FF}" dt="2026-04-05T16:24:23.173" v="5" actId="20577"/>
          <ac:spMkLst>
            <pc:docMk/>
            <pc:sldMk cId="0" sldId="256"/>
            <ac:spMk id="5" creationId="{00000000-0000-0000-0000-000000000000}"/>
          </ac:spMkLst>
        </pc:spChg>
        <pc:spChg chg="mod">
          <ac:chgData name="夏樹 橋本" userId="ca591729f1baa208" providerId="Windows Live" clId="Web-{0D93343E-7AC4-610D-D535-CE1369E461FF}" dt="2026-04-05T16:24:45.314" v="8" actId="20577"/>
          <ac:spMkLst>
            <pc:docMk/>
            <pc:sldMk cId="0" sldId="256"/>
            <ac:spMk id="7" creationId="{00000000-0000-0000-0000-000000000000}"/>
          </ac:spMkLst>
        </pc:spChg>
      </pc:sldChg>
      <pc:sldChg chg="delSp">
        <pc:chgData name="夏樹 橋本" userId="ca591729f1baa208" providerId="Windows Live" clId="Web-{0D93343E-7AC4-610D-D535-CE1369E461FF}" dt="2026-04-05T16:23:53.548" v="2"/>
        <pc:sldMkLst>
          <pc:docMk/>
          <pc:sldMk cId="0" sldId="268"/>
        </pc:sldMkLst>
        <pc:spChg chg="del">
          <ac:chgData name="夏樹 橋本" userId="ca591729f1baa208" providerId="Windows Live" clId="Web-{0D93343E-7AC4-610D-D535-CE1369E461FF}" dt="2026-04-05T16:23:46.813" v="0"/>
          <ac:spMkLst>
            <pc:docMk/>
            <pc:sldMk cId="0" sldId="268"/>
            <ac:spMk id="12" creationId="{00000000-0000-0000-0000-000000000000}"/>
          </ac:spMkLst>
        </pc:spChg>
        <pc:spChg chg="del">
          <ac:chgData name="夏樹 橋本" userId="ca591729f1baa208" providerId="Windows Live" clId="Web-{0D93343E-7AC4-610D-D535-CE1369E461FF}" dt="2026-04-05T16:23:51.173" v="1"/>
          <ac:spMkLst>
            <pc:docMk/>
            <pc:sldMk cId="0" sldId="268"/>
            <ac:spMk id="13" creationId="{00000000-0000-0000-0000-000000000000}"/>
          </ac:spMkLst>
        </pc:spChg>
        <pc:spChg chg="del">
          <ac:chgData name="夏樹 橋本" userId="ca591729f1baa208" providerId="Windows Live" clId="Web-{0D93343E-7AC4-610D-D535-CE1369E461FF}" dt="2026-04-05T16:23:53.548" v="2"/>
          <ac:spMkLst>
            <pc:docMk/>
            <pc:sldMk cId="0" sldId="268"/>
            <ac:spMk id="1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22885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2913063" y="0"/>
            <a:ext cx="2228850" cy="458788"/>
          </a:xfrm>
          <a:prstGeom prst="rect">
            <a:avLst/>
          </a:prstGeom>
        </p:spPr>
        <p:txBody>
          <a:bodyPr vert="horz" lIns="91440" tIns="45720" rIns="91440" bIns="45720" rtlCol="0"/>
          <a:lstStyle>
            <a:lvl1pPr algn="r">
              <a:defRPr sz="1200"/>
            </a:lvl1pPr>
          </a:lstStyle>
          <a:p>
            <a:fld id="{A6590CFB-E27C-4ADC-81A5-B507E752CA3E}" type="datetimeFigureOut">
              <a:t>4/5/2026</a:t>
            </a:fld>
            <a:endParaRPr kumimoji="1" lang="ja-JP" altLang="en-US"/>
          </a:p>
        </p:txBody>
      </p:sp>
      <p:sp>
        <p:nvSpPr>
          <p:cNvPr id="4" name="スライド イメージ プレースホルダー 3"/>
          <p:cNvSpPr>
            <a:spLocks noGrp="1" noRot="1" noChangeAspect="1"/>
          </p:cNvSpPr>
          <p:nvPr>
            <p:ph type="sldImg" idx="2"/>
          </p:nvPr>
        </p:nvSpPr>
        <p:spPr>
          <a:xfrm>
            <a:off x="-17145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514350" y="4400550"/>
            <a:ext cx="41148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22885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2913063" y="8685213"/>
            <a:ext cx="2228850" cy="458787"/>
          </a:xfrm>
          <a:prstGeom prst="rect">
            <a:avLst/>
          </a:prstGeom>
        </p:spPr>
        <p:txBody>
          <a:bodyPr vert="horz" lIns="91440" tIns="45720" rIns="91440" bIns="45720" rtlCol="0" anchor="b"/>
          <a:lstStyle>
            <a:lvl1pPr algn="r">
              <a:defRPr sz="1200"/>
            </a:lvl1pPr>
          </a:lstStyle>
          <a:p>
            <a:fld id="{AACED321-A773-42FB-94BF-63253F2CF823}" type="slidenum">
              <a:t>‹#›</a:t>
            </a:fld>
            <a:endParaRPr kumimoji="1" lang="ja-JP" altLang="en-US"/>
          </a:p>
        </p:txBody>
      </p:sp>
    </p:spTree>
    <p:extLst>
      <p:ext uri="{BB962C8B-B14F-4D97-AF65-F5344CB8AC3E}">
        <p14:creationId xmlns:p14="http://schemas.microsoft.com/office/powerpoint/2010/main" val="59620501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今日は「ClaudeCodeで始めるRust開発」というテーマで、Axumを使ったチーム開発で必ずぶつかる壁を先に体験しておきます。教科書的なことは省いて、実際にコンパイラに怒られるポイントだけに絞ります。1時間で3つの壁を越えましょう。</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つ目の壁は非同期。Rustのasync/awaitはゼロコスト抽象だが、独特の制約がある。ここでは3つだけ覚えて帰ってもらう。細かい仕組みは後から調べられるが、この3つを知らないと原因不明のコンパイルエラーに悩まされる。</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【ライブデモ推奨】Rcを使ったコードをcargo checkして実際のエラーメッセージを見せる。tokioのマルチスレッドランタイムはタスクを別スレッドに移す可能性がある。.awaitの前後で保持している値がSendでないとコンパイルエラー。対処法：Rc→Arc、RefCell→Mutex。この置換はほぼ機械的にできる。</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地雷②：tokio::spawnに渡すクロージャは'staticが必要。借用した値は渡せない→moveキーワードで所有権ごと渡す。地雷③：std::fs::readなどの同期I/Oをasync fn内で直接呼ぶとランタイム全体がブロックされる。tokioは協調的マルチタスク→1つのタスクがブロックすると他も止まる。spawn_blockingで専用スレッドプールに逃がす。この3つの地雷は実務で必ず踏むので、ここで覚えておくだけで数時間のデバッグが節約できる。</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Claude Codeが全部やってくれるなら、なぜ理解が必要か？→ 動くコードを出すのはClaude Codeでもできる。だが「ここはMutexよりRwLockがいい」「この trait 境界は過剰」といった設計判断は、仕組みを理解している人にしかできない。Claude Codeは答えを出してくれるが、正しい問いを立てるのは自分。今日学んだことは、その問いを立てるための土台。</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まとめの4ポイントを振り返る。特に04は今日の核心：Claude Codeが答えを出してくれても、正しい問いを立てるには今日学んだ知識が必要。最後の2行のメッセージを強調して締める。「コンパイラは敵じゃない」は今日体感したはず。「どの言語でも強くなる」はRustを学ぶ長期的な価値。質疑応答へ。サンプルコードを配布済みなので手元で復習してください、と伝える。</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全体像を見せます。所有権・トレイト・非同期の3つが主題。時間配分はこの通り。最後の5分でClaude Codeとの付き合い方。質問はいつでもどうぞ。</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最初のテーマは所有権と借用。Rustの最大の特徴であり、最初の壁でもあります。Axumのハンドラで共有ステートを扱うケースを通して体感します。</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【ライブデモ】まずこのコードを見せて「何が起きるか」聞いてみる。cargo checkを実行すると3つのエラーが出る。ポイント：Rustのコンパイラはエラーメッセージが親切。E0433とE0425はuse文の不足、E0594はmut不足。コンパイラの提案通りに直してみよう、と次のスライドへ。</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【重要な気づきのスライド】コンパイラの言う通りにuse、#[derive(Clone)]、State extractor、mutを足したら通った！でも実行してみると毎回count:1になる。なぜか？→ Axumのハンドラはリクエストごとにstateをcloneして渡す。#[derive(Clone)]はデータ丸ごとコピーなので、各ハンドラが別々のAppStateを持ってしまう。「コンパイルが通る ≠ 正しく動く」を体感させる。</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Arc = Atomic Reference Counting。参照カウントでヒープ上のデータを複数の所有者で共有する。Mutex = 排他ロック。lock()で中身にアクセスし、スコープを抜けると自動解放。Axumの State extractor は Clone を要求するので Arc が自然な選択になる。RwLockとの違いにも触れてよい（読み取りが多ければRwLockが有利）。</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2つ目のテーマはトレイトによる抽象化。GoやTypeScriptのinterfaceに相当する概念。チーム開発では「テスト可能な設計」が生産性を左右する。Rustではtraitがその鍵になる。</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trait UserRepositoryを定義して、PgUserRepo（本番DB）とInMemoryUserRepo（テスト用）の2つの実装を見せる。Send + Syncの境界はAxumのハンドラで使うために必要。async_traitクレートを使う理由：Rustのtraitはまだネイティブでasync fnをサポートしていない（2024年末時点）。テストでDBが不要になるメリットを強調。</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チーム開発ではdyn Traitを推奨する理由：1) テストで差し替え可能 2) 型パラメータがコード全体に伝播しない 3) コンパイル時間が短い。パフォーマンスが必要な場面（ホットパス）ではジェネリクスを使うが、Web APIのリポジトリ層では差は無視できる。質問が出やすいポイント：Box&lt;dyn Trait&gt;とArc&lt;dyn Trait&gt;の使い分け → Axumではスレッド間共有が必要なのでArc。</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A2E"/>
        </a:solidFill>
        <a:effectLst/>
      </p:bgPr>
    </p:bg>
    <p:spTree>
      <p:nvGrpSpPr>
        <p:cNvPr id="1" name=""/>
        <p:cNvGrpSpPr/>
        <p:nvPr/>
      </p:nvGrpSpPr>
      <p:grpSpPr>
        <a:xfrm>
          <a:off x="0" y="0"/>
          <a:ext cx="0" cy="0"/>
          <a:chOff x="0" y="0"/>
          <a:chExt cx="0" cy="0"/>
        </a:xfrm>
      </p:grpSpPr>
      <p:sp>
        <p:nvSpPr>
          <p:cNvPr id="2" name="Shape 0"/>
          <p:cNvSpPr/>
          <p:nvPr/>
        </p:nvSpPr>
        <p:spPr>
          <a:xfrm rot="-480000">
            <a:off x="-914400" y="-914400"/>
            <a:ext cx="4572000" cy="6949440"/>
          </a:xfrm>
          <a:prstGeom prst="rect">
            <a:avLst/>
          </a:prstGeom>
          <a:solidFill>
            <a:srgbClr val="CE422B">
              <a:alpha val="88000"/>
            </a:srgbClr>
          </a:solidFill>
          <a:ln/>
        </p:spPr>
      </p:sp>
      <p:sp>
        <p:nvSpPr>
          <p:cNvPr id="3" name="Text 1"/>
          <p:cNvSpPr/>
          <p:nvPr/>
        </p:nvSpPr>
        <p:spPr>
          <a:xfrm>
            <a:off x="731520" y="914400"/>
            <a:ext cx="7772400" cy="640080"/>
          </a:xfrm>
          <a:prstGeom prst="rect">
            <a:avLst/>
          </a:prstGeom>
          <a:noFill/>
          <a:ln/>
        </p:spPr>
        <p:txBody>
          <a:bodyPr wrap="square" lIns="0" tIns="0" rIns="0" bIns="0" rtlCol="0" anchor="ctr"/>
          <a:lstStyle/>
          <a:p>
            <a:pPr marL="0" indent="0">
              <a:buNone/>
            </a:pPr>
            <a:r>
              <a:rPr lang="en-US" sz="2200" dirty="0">
                <a:solidFill>
                  <a:srgbClr val="C4C4D4"/>
                </a:solidFill>
                <a:latin typeface="Calibri" pitchFamily="34" charset="0"/>
                <a:ea typeface="Calibri" pitchFamily="34" charset="-122"/>
                <a:cs typeface="Calibri" pitchFamily="34" charset="-120"/>
              </a:rPr>
              <a:t>Claude Code で始める</a:t>
            </a:r>
            <a:endParaRPr lang="en-US" sz="2200" dirty="0"/>
          </a:p>
        </p:txBody>
      </p:sp>
      <p:sp>
        <p:nvSpPr>
          <p:cNvPr id="4" name="Text 2"/>
          <p:cNvSpPr/>
          <p:nvPr/>
        </p:nvSpPr>
        <p:spPr>
          <a:xfrm>
            <a:off x="731520" y="1463040"/>
            <a:ext cx="7772400" cy="1097280"/>
          </a:xfrm>
          <a:prstGeom prst="rect">
            <a:avLst/>
          </a:prstGeom>
          <a:noFill/>
          <a:ln/>
        </p:spPr>
        <p:txBody>
          <a:bodyPr wrap="square" lIns="0" tIns="0" rIns="0" bIns="0" rtlCol="0" anchor="ctr"/>
          <a:lstStyle/>
          <a:p>
            <a:pPr marL="0" indent="0">
              <a:buNone/>
            </a:pPr>
            <a:r>
              <a:rPr lang="en-US" sz="5200" b="1" dirty="0">
                <a:solidFill>
                  <a:srgbClr val="FFFFFF"/>
                </a:solidFill>
                <a:latin typeface="Trebuchet MS" pitchFamily="34" charset="0"/>
                <a:ea typeface="Trebuchet MS" pitchFamily="34" charset="-122"/>
                <a:cs typeface="Trebuchet MS" pitchFamily="34" charset="-120"/>
              </a:rPr>
              <a:t>Rust 開発</a:t>
            </a:r>
            <a:endParaRPr lang="en-US" sz="5200" dirty="0"/>
          </a:p>
        </p:txBody>
      </p:sp>
      <p:sp>
        <p:nvSpPr>
          <p:cNvPr id="5" name="Text 3"/>
          <p:cNvSpPr/>
          <p:nvPr/>
        </p:nvSpPr>
        <p:spPr>
          <a:xfrm>
            <a:off x="731520" y="2606040"/>
            <a:ext cx="7772400" cy="640080"/>
          </a:xfrm>
          <a:prstGeom prst="rect">
            <a:avLst/>
          </a:prstGeom>
          <a:noFill/>
          <a:ln/>
        </p:spPr>
        <p:txBody>
          <a:bodyPr wrap="square" lIns="0" tIns="0" rIns="0" bIns="0" rtlCol="0" anchor="ctr"/>
          <a:lstStyle/>
          <a:p>
            <a:pPr marL="0" indent="0">
              <a:buNone/>
            </a:pPr>
            <a:r>
              <a:rPr lang="ja-JP" altLang="en-US" sz="2800" b="1">
                <a:solidFill>
                  <a:srgbClr val="F5A623"/>
                </a:solidFill>
                <a:latin typeface="Trebuchet MS"/>
                <a:ea typeface="游ゴシック"/>
              </a:rPr>
              <a:t>コンパラのお怒り</a:t>
            </a:r>
            <a:endParaRPr lang="en-US" sz="2800" dirty="0">
              <a:ea typeface="游ゴシック"/>
            </a:endParaRPr>
          </a:p>
        </p:txBody>
      </p:sp>
      <p:sp>
        <p:nvSpPr>
          <p:cNvPr id="6" name="Shape 4"/>
          <p:cNvSpPr/>
          <p:nvPr/>
        </p:nvSpPr>
        <p:spPr>
          <a:xfrm>
            <a:off x="731520" y="3383280"/>
            <a:ext cx="2286000" cy="36576"/>
          </a:xfrm>
          <a:prstGeom prst="rect">
            <a:avLst/>
          </a:prstGeom>
          <a:solidFill>
            <a:srgbClr val="CE422B"/>
          </a:solidFill>
          <a:ln/>
        </p:spPr>
      </p:sp>
      <p:sp>
        <p:nvSpPr>
          <p:cNvPr id="7" name="Text 5"/>
          <p:cNvSpPr/>
          <p:nvPr/>
        </p:nvSpPr>
        <p:spPr>
          <a:xfrm>
            <a:off x="731520" y="3566160"/>
            <a:ext cx="7772400" cy="457200"/>
          </a:xfrm>
          <a:prstGeom prst="rect">
            <a:avLst/>
          </a:prstGeom>
          <a:noFill/>
          <a:ln/>
        </p:spPr>
        <p:txBody>
          <a:bodyPr wrap="square" lIns="0" tIns="0" rIns="0" bIns="0" rtlCol="0" anchor="ctr"/>
          <a:lstStyle/>
          <a:p>
            <a:pPr marL="0" indent="0">
              <a:buNone/>
            </a:pPr>
            <a:r>
              <a:rPr lang="en-US" sz="1400" dirty="0">
                <a:solidFill>
                  <a:srgbClr val="8B8BA7"/>
                </a:solidFill>
                <a:latin typeface="Calibri"/>
                <a:ea typeface="Calibri"/>
                <a:cs typeface="Calibri"/>
              </a:rPr>
              <a:t>Axum </a:t>
            </a:r>
            <a:r>
              <a:rPr lang="ja-JP" altLang="en-US" sz="1400" dirty="0">
                <a:solidFill>
                  <a:srgbClr val="8B8BA7"/>
                </a:solidFill>
                <a:latin typeface="Calibri"/>
                <a:ea typeface="Calibri" pitchFamily="34" charset="-122"/>
                <a:cs typeface="Calibri"/>
              </a:rPr>
              <a:t>チーム開発を踏む前に知っておく</a:t>
            </a:r>
            <a:r>
              <a:rPr lang="en-US" sz="1400" dirty="0">
                <a:solidFill>
                  <a:srgbClr val="8B8BA7"/>
                </a:solidFill>
                <a:latin typeface="Calibri"/>
                <a:ea typeface="Calibri"/>
                <a:cs typeface="Calibri"/>
              </a:rPr>
              <a:t> 3 </a:t>
            </a:r>
            <a:r>
              <a:rPr lang="en-US" sz="1400" dirty="0" err="1">
                <a:solidFill>
                  <a:srgbClr val="8B8BA7"/>
                </a:solidFill>
                <a:latin typeface="Calibri"/>
                <a:ea typeface="Calibri"/>
                <a:cs typeface="Calibri"/>
              </a:rPr>
              <a:t>つの壁</a:t>
            </a:r>
            <a:endParaRPr lang="en-US" sz="1400" dirty="0" err="1">
              <a:latin typeface="Calibri"/>
              <a:ea typeface="Calibri"/>
              <a:cs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A1A2E"/>
        </a:solidFill>
        <a:effectLst/>
      </p:bgPr>
    </p:bg>
    <p:spTree>
      <p:nvGrpSpPr>
        <p:cNvPr id="1" name=""/>
        <p:cNvGrpSpPr/>
        <p:nvPr/>
      </p:nvGrpSpPr>
      <p:grpSpPr>
        <a:xfrm>
          <a:off x="0" y="0"/>
          <a:ext cx="0" cy="0"/>
          <a:chOff x="0" y="0"/>
          <a:chExt cx="0" cy="0"/>
        </a:xfrm>
      </p:grpSpPr>
      <p:sp>
        <p:nvSpPr>
          <p:cNvPr id="2" name="Text 0"/>
          <p:cNvSpPr/>
          <p:nvPr/>
        </p:nvSpPr>
        <p:spPr>
          <a:xfrm>
            <a:off x="8046720" y="4754880"/>
            <a:ext cx="914400" cy="320040"/>
          </a:xfrm>
          <a:prstGeom prst="rect">
            <a:avLst/>
          </a:prstGeom>
          <a:noFill/>
          <a:ln/>
        </p:spPr>
        <p:txBody>
          <a:bodyPr wrap="square" rtlCol="0" anchor="ctr"/>
          <a:lstStyle/>
          <a:p>
            <a:pPr marL="0" indent="0" algn="r">
              <a:buNone/>
            </a:pPr>
            <a:r>
              <a:rPr lang="en-US" sz="1000" dirty="0">
                <a:solidFill>
                  <a:srgbClr val="8B8BA7"/>
                </a:solidFill>
                <a:latin typeface="Calibri" pitchFamily="34" charset="0"/>
                <a:ea typeface="Calibri" pitchFamily="34" charset="-122"/>
                <a:cs typeface="Calibri" pitchFamily="34" charset="-120"/>
              </a:rPr>
              <a:t>10 / 14</a:t>
            </a:r>
            <a:endParaRPr lang="en-US" sz="1000" dirty="0"/>
          </a:p>
        </p:txBody>
      </p:sp>
      <p:sp>
        <p:nvSpPr>
          <p:cNvPr id="3" name="Text 1"/>
          <p:cNvSpPr/>
          <p:nvPr/>
        </p:nvSpPr>
        <p:spPr>
          <a:xfrm>
            <a:off x="457200" y="731520"/>
            <a:ext cx="1828800" cy="1371600"/>
          </a:xfrm>
          <a:prstGeom prst="rect">
            <a:avLst/>
          </a:prstGeom>
          <a:noFill/>
          <a:ln/>
        </p:spPr>
        <p:txBody>
          <a:bodyPr wrap="square" lIns="0" tIns="0" rIns="0" bIns="0" rtlCol="0" anchor="ctr"/>
          <a:lstStyle/>
          <a:p>
            <a:pPr marL="0" indent="0">
              <a:buNone/>
            </a:pPr>
            <a:r>
              <a:rPr lang="en-US" sz="8000" b="1" dirty="0">
                <a:solidFill>
                  <a:srgbClr val="2DD4BF"/>
                </a:solidFill>
                <a:latin typeface="Trebuchet MS" pitchFamily="34" charset="0"/>
                <a:ea typeface="Trebuchet MS" pitchFamily="34" charset="-122"/>
                <a:cs typeface="Trebuchet MS" pitchFamily="34" charset="-120"/>
              </a:rPr>
              <a:t>03</a:t>
            </a:r>
            <a:endParaRPr lang="en-US" sz="8000" dirty="0"/>
          </a:p>
        </p:txBody>
      </p:sp>
      <p:sp>
        <p:nvSpPr>
          <p:cNvPr id="4" name="Text 2"/>
          <p:cNvSpPr/>
          <p:nvPr/>
        </p:nvSpPr>
        <p:spPr>
          <a:xfrm>
            <a:off x="457200" y="2011680"/>
            <a:ext cx="8229600" cy="822960"/>
          </a:xfrm>
          <a:prstGeom prst="rect">
            <a:avLst/>
          </a:prstGeom>
          <a:noFill/>
          <a:ln/>
        </p:spPr>
        <p:txBody>
          <a:bodyPr wrap="square" lIns="0" tIns="0" rIns="0" bIns="0" rtlCol="0" anchor="ctr"/>
          <a:lstStyle/>
          <a:p>
            <a:pPr marL="0" indent="0">
              <a:buNone/>
            </a:pPr>
            <a:r>
              <a:rPr lang="en-US" sz="4000" b="1" dirty="0">
                <a:solidFill>
                  <a:srgbClr val="FFFFFF"/>
                </a:solidFill>
                <a:latin typeface="Trebuchet MS" pitchFamily="34" charset="0"/>
                <a:ea typeface="Trebuchet MS" pitchFamily="34" charset="-122"/>
                <a:cs typeface="Trebuchet MS" pitchFamily="34" charset="-120"/>
              </a:rPr>
              <a:t>非同期の 3 つの地雷</a:t>
            </a:r>
            <a:endParaRPr lang="en-US" sz="4000" dirty="0"/>
          </a:p>
        </p:txBody>
      </p:sp>
      <p:sp>
        <p:nvSpPr>
          <p:cNvPr id="5" name="Text 3"/>
          <p:cNvSpPr/>
          <p:nvPr/>
        </p:nvSpPr>
        <p:spPr>
          <a:xfrm>
            <a:off x="457200" y="2834640"/>
            <a:ext cx="8229600" cy="457200"/>
          </a:xfrm>
          <a:prstGeom prst="rect">
            <a:avLst/>
          </a:prstGeom>
          <a:noFill/>
          <a:ln/>
        </p:spPr>
        <p:txBody>
          <a:bodyPr wrap="square" lIns="0" tIns="0" rIns="0" bIns="0" rtlCol="0" anchor="ctr"/>
          <a:lstStyle/>
          <a:p>
            <a:pPr marL="0" indent="0">
              <a:buNone/>
            </a:pPr>
            <a:r>
              <a:rPr lang="en-US" sz="1600" dirty="0">
                <a:solidFill>
                  <a:srgbClr val="C4C4D4"/>
                </a:solidFill>
                <a:latin typeface="Calibri" pitchFamily="34" charset="0"/>
                <a:ea typeface="Calibri" pitchFamily="34" charset="-122"/>
                <a:cs typeface="Calibri" pitchFamily="34" charset="-120"/>
              </a:rPr>
              <a:t>Send / 'static / blocking — 踏む前に知っておく</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A1A2E"/>
        </a:solidFill>
        <a:effectLst/>
      </p:bgPr>
    </p:bg>
    <p:spTree>
      <p:nvGrpSpPr>
        <p:cNvPr id="1" name=""/>
        <p:cNvGrpSpPr/>
        <p:nvPr/>
      </p:nvGrpSpPr>
      <p:grpSpPr>
        <a:xfrm>
          <a:off x="0" y="0"/>
          <a:ext cx="0" cy="0"/>
          <a:chOff x="0" y="0"/>
          <a:chExt cx="0" cy="0"/>
        </a:xfrm>
      </p:grpSpPr>
      <p:sp>
        <p:nvSpPr>
          <p:cNvPr id="2" name="Text 0"/>
          <p:cNvSpPr/>
          <p:nvPr/>
        </p:nvSpPr>
        <p:spPr>
          <a:xfrm>
            <a:off x="8046720" y="4754880"/>
            <a:ext cx="914400" cy="320040"/>
          </a:xfrm>
          <a:prstGeom prst="rect">
            <a:avLst/>
          </a:prstGeom>
          <a:noFill/>
          <a:ln/>
        </p:spPr>
        <p:txBody>
          <a:bodyPr wrap="square" rtlCol="0" anchor="ctr"/>
          <a:lstStyle/>
          <a:p>
            <a:pPr marL="0" indent="0" algn="r">
              <a:buNone/>
            </a:pPr>
            <a:r>
              <a:rPr lang="en-US" sz="1000" dirty="0">
                <a:solidFill>
                  <a:srgbClr val="8B8BA7"/>
                </a:solidFill>
                <a:latin typeface="Calibri" pitchFamily="34" charset="0"/>
                <a:ea typeface="Calibri" pitchFamily="34" charset="-122"/>
                <a:cs typeface="Calibri" pitchFamily="34" charset="-120"/>
              </a:rPr>
              <a:t>11 / 14</a:t>
            </a:r>
            <a:endParaRPr lang="en-US" sz="1000" dirty="0"/>
          </a:p>
        </p:txBody>
      </p:sp>
      <p:sp>
        <p:nvSpPr>
          <p:cNvPr id="3" name="Shape 1"/>
          <p:cNvSpPr/>
          <p:nvPr/>
        </p:nvSpPr>
        <p:spPr>
          <a:xfrm>
            <a:off x="457200" y="320040"/>
            <a:ext cx="1078992" cy="292608"/>
          </a:xfrm>
          <a:prstGeom prst="rect">
            <a:avLst/>
          </a:prstGeom>
          <a:solidFill>
            <a:srgbClr val="2DD4BF"/>
          </a:solidFill>
          <a:ln/>
        </p:spPr>
      </p:sp>
      <p:sp>
        <p:nvSpPr>
          <p:cNvPr id="4" name="Text 2"/>
          <p:cNvSpPr/>
          <p:nvPr/>
        </p:nvSpPr>
        <p:spPr>
          <a:xfrm>
            <a:off x="457200" y="320040"/>
            <a:ext cx="1078992" cy="29260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非同期の地雷</a:t>
            </a:r>
            <a:endParaRPr lang="en-US" sz="1100" dirty="0"/>
          </a:p>
        </p:txBody>
      </p:sp>
      <p:sp>
        <p:nvSpPr>
          <p:cNvPr id="5" name="Text 3"/>
          <p:cNvSpPr/>
          <p:nvPr/>
        </p:nvSpPr>
        <p:spPr>
          <a:xfrm>
            <a:off x="457200" y="731520"/>
            <a:ext cx="8229600" cy="548640"/>
          </a:xfrm>
          <a:prstGeom prst="rect">
            <a:avLst/>
          </a:prstGeom>
          <a:noFill/>
          <a:ln/>
        </p:spPr>
        <p:txBody>
          <a:bodyPr wrap="square" lIns="0" tIns="0" rIns="0" bIns="0" rtlCol="0" anchor="ctr"/>
          <a:lstStyle/>
          <a:p>
            <a:pPr marL="0" indent="0">
              <a:buNone/>
            </a:pPr>
            <a:r>
              <a:rPr lang="en-US" sz="2400" b="1" dirty="0">
                <a:solidFill>
                  <a:srgbClr val="FFFFFF"/>
                </a:solidFill>
                <a:latin typeface="Trebuchet MS" pitchFamily="34" charset="0"/>
                <a:ea typeface="Trebuchet MS" pitchFamily="34" charset="-122"/>
                <a:cs typeface="Trebuchet MS" pitchFamily="34" charset="-120"/>
              </a:rPr>
              <a:t>地雷 ① Send じゃない型を .await 越しに持つ</a:t>
            </a:r>
            <a:endParaRPr lang="en-US" sz="2400" dirty="0"/>
          </a:p>
        </p:txBody>
      </p:sp>
      <p:sp>
        <p:nvSpPr>
          <p:cNvPr id="6" name="Shape 4"/>
          <p:cNvSpPr/>
          <p:nvPr/>
        </p:nvSpPr>
        <p:spPr>
          <a:xfrm>
            <a:off x="457200" y="1417320"/>
            <a:ext cx="5029200" cy="1371600"/>
          </a:xfrm>
          <a:prstGeom prst="rect">
            <a:avLst/>
          </a:prstGeom>
          <a:solidFill>
            <a:srgbClr val="2B2B45"/>
          </a:solidFill>
          <a:ln/>
        </p:spPr>
      </p:sp>
      <p:sp>
        <p:nvSpPr>
          <p:cNvPr id="7" name="Text 5"/>
          <p:cNvSpPr/>
          <p:nvPr/>
        </p:nvSpPr>
        <p:spPr>
          <a:xfrm>
            <a:off x="594360" y="1508760"/>
            <a:ext cx="4754880" cy="1188720"/>
          </a:xfrm>
          <a:prstGeom prst="rect">
            <a:avLst/>
          </a:prstGeom>
          <a:noFill/>
          <a:ln/>
        </p:spPr>
        <p:txBody>
          <a:bodyPr wrap="square" lIns="0" tIns="0" rIns="0" bIns="0" rtlCol="0" anchor="t"/>
          <a:lstStyle/>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async fn handler() -&gt; String {</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let data = Rc::new("hello");  // Rc は !Send</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some_async_call().await;      // ← ここで怒られる</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data.to_string()</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a:t>
            </a:r>
            <a:endParaRPr lang="en-US" sz="1100" dirty="0"/>
          </a:p>
        </p:txBody>
      </p:sp>
      <p:sp>
        <p:nvSpPr>
          <p:cNvPr id="8" name="Shape 6"/>
          <p:cNvSpPr/>
          <p:nvPr/>
        </p:nvSpPr>
        <p:spPr>
          <a:xfrm>
            <a:off x="5760720" y="1417320"/>
            <a:ext cx="3017520" cy="365760"/>
          </a:xfrm>
          <a:prstGeom prst="rect">
            <a:avLst/>
          </a:prstGeom>
          <a:solidFill>
            <a:srgbClr val="3B1515"/>
          </a:solidFill>
          <a:ln/>
        </p:spPr>
      </p:sp>
      <p:sp>
        <p:nvSpPr>
          <p:cNvPr id="9" name="Text 7"/>
          <p:cNvSpPr/>
          <p:nvPr/>
        </p:nvSpPr>
        <p:spPr>
          <a:xfrm>
            <a:off x="5897880" y="1417320"/>
            <a:ext cx="2743200" cy="365760"/>
          </a:xfrm>
          <a:prstGeom prst="rect">
            <a:avLst/>
          </a:prstGeom>
          <a:noFill/>
          <a:ln/>
        </p:spPr>
        <p:txBody>
          <a:bodyPr wrap="square" lIns="0" tIns="0" rIns="0" bIns="0" rtlCol="0" anchor="ctr"/>
          <a:lstStyle/>
          <a:p>
            <a:pPr marL="0" indent="0">
              <a:buNone/>
            </a:pPr>
            <a:r>
              <a:rPr lang="en-US" sz="1000" b="1" dirty="0">
                <a:solidFill>
                  <a:srgbClr val="CE422B"/>
                </a:solidFill>
                <a:latin typeface="Consolas" pitchFamily="34" charset="0"/>
                <a:ea typeface="Consolas" pitchFamily="34" charset="-122"/>
                <a:cs typeface="Consolas" pitchFamily="34" charset="-120"/>
              </a:rPr>
              <a:t>error[E]: </a:t>
            </a:r>
            <a:r>
              <a:rPr lang="en-US" sz="1000" dirty="0">
                <a:solidFill>
                  <a:srgbClr val="FCA5A5"/>
                </a:solidFill>
                <a:latin typeface="Consolas" pitchFamily="34" charset="0"/>
                <a:ea typeface="Consolas" pitchFamily="34" charset="-122"/>
                <a:cs typeface="Consolas" pitchFamily="34" charset="-120"/>
              </a:rPr>
              <a:t>future is not Send</a:t>
            </a:r>
            <a:endParaRPr lang="en-US" sz="1000" dirty="0"/>
          </a:p>
        </p:txBody>
      </p:sp>
      <p:sp>
        <p:nvSpPr>
          <p:cNvPr id="10" name="Text 8"/>
          <p:cNvSpPr/>
          <p:nvPr/>
        </p:nvSpPr>
        <p:spPr>
          <a:xfrm>
            <a:off x="5760720" y="1920240"/>
            <a:ext cx="3017520" cy="868680"/>
          </a:xfrm>
          <a:prstGeom prst="rect">
            <a:avLst/>
          </a:prstGeom>
          <a:noFill/>
          <a:ln/>
        </p:spPr>
        <p:txBody>
          <a:bodyPr wrap="square" lIns="0" tIns="0" rIns="0" bIns="0" rtlCol="0" anchor="ctr"/>
          <a:lstStyle/>
          <a:p>
            <a:pPr marL="0" indent="0">
              <a:buNone/>
            </a:pPr>
            <a:r>
              <a:rPr lang="en-US" sz="1100" dirty="0">
                <a:solidFill>
                  <a:srgbClr val="C4C4D4"/>
                </a:solidFill>
                <a:latin typeface="Calibri" pitchFamily="34" charset="0"/>
                <a:ea typeface="Calibri" pitchFamily="34" charset="-122"/>
                <a:cs typeface="Calibri" pitchFamily="34" charset="-120"/>
              </a:rPr>
              <a:t>tokio のランタイムはタスクを</a:t>
            </a:r>
            <a:endParaRPr lang="en-US" sz="1100" dirty="0"/>
          </a:p>
          <a:p>
            <a:pPr marL="0" indent="0">
              <a:buNone/>
            </a:pPr>
            <a:r>
              <a:rPr lang="en-US" sz="1100" dirty="0">
                <a:solidFill>
                  <a:srgbClr val="C4C4D4"/>
                </a:solidFill>
                <a:latin typeface="Calibri" pitchFamily="34" charset="0"/>
                <a:ea typeface="Calibri" pitchFamily="34" charset="-122"/>
                <a:cs typeface="Calibri" pitchFamily="34" charset="-120"/>
              </a:rPr>
              <a:t>別スレッドに移動させる可能性がある</a:t>
            </a:r>
            <a:endParaRPr lang="en-US" sz="1100" dirty="0"/>
          </a:p>
          <a:p>
            <a:pPr marL="0" indent="0">
              <a:buNone/>
            </a:pPr>
            <a:r>
              <a:rPr lang="en-US" sz="1100" dirty="0">
                <a:solidFill>
                  <a:srgbClr val="C4C4D4"/>
                </a:solidFill>
                <a:latin typeface="Calibri" pitchFamily="34" charset="0"/>
                <a:ea typeface="Calibri" pitchFamily="34" charset="-122"/>
                <a:cs typeface="Calibri" pitchFamily="34" charset="-120"/>
              </a:rPr>
              <a:t>→ .await をまたぐ値は Send 必須</a:t>
            </a:r>
            <a:endParaRPr lang="en-US" sz="1100" dirty="0"/>
          </a:p>
        </p:txBody>
      </p:sp>
      <p:sp>
        <p:nvSpPr>
          <p:cNvPr id="11" name="Shape 9"/>
          <p:cNvSpPr/>
          <p:nvPr/>
        </p:nvSpPr>
        <p:spPr>
          <a:xfrm>
            <a:off x="457200" y="3017520"/>
            <a:ext cx="5029200" cy="1371600"/>
          </a:xfrm>
          <a:prstGeom prst="rect">
            <a:avLst/>
          </a:prstGeom>
          <a:solidFill>
            <a:srgbClr val="2B2B45"/>
          </a:solidFill>
          <a:ln/>
        </p:spPr>
      </p:sp>
      <p:sp>
        <p:nvSpPr>
          <p:cNvPr id="12" name="Text 10"/>
          <p:cNvSpPr/>
          <p:nvPr/>
        </p:nvSpPr>
        <p:spPr>
          <a:xfrm>
            <a:off x="594360" y="3108960"/>
            <a:ext cx="4754880" cy="1188720"/>
          </a:xfrm>
          <a:prstGeom prst="rect">
            <a:avLst/>
          </a:prstGeom>
          <a:noFill/>
          <a:ln/>
        </p:spPr>
        <p:txBody>
          <a:bodyPr wrap="square" lIns="0" tIns="0" rIns="0" bIns="0" rtlCol="0" anchor="t"/>
          <a:lstStyle/>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async fn handler() -&gt; String {</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let data = Arc::new("hello"); // Arc は Send</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some_async_call().await;      // ✓ OK</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data.to_string()</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a:t>
            </a:r>
            <a:endParaRPr lang="en-US" sz="1100" dirty="0"/>
          </a:p>
        </p:txBody>
      </p:sp>
      <p:sp>
        <p:nvSpPr>
          <p:cNvPr id="13" name="Shape 11"/>
          <p:cNvSpPr/>
          <p:nvPr/>
        </p:nvSpPr>
        <p:spPr>
          <a:xfrm>
            <a:off x="5760720" y="3017520"/>
            <a:ext cx="3017520" cy="365760"/>
          </a:xfrm>
          <a:prstGeom prst="rect">
            <a:avLst/>
          </a:prstGeom>
          <a:solidFill>
            <a:srgbClr val="0A2E1A"/>
          </a:solidFill>
          <a:ln/>
        </p:spPr>
      </p:sp>
      <p:sp>
        <p:nvSpPr>
          <p:cNvPr id="14" name="Text 12"/>
          <p:cNvSpPr/>
          <p:nvPr/>
        </p:nvSpPr>
        <p:spPr>
          <a:xfrm>
            <a:off x="5897880" y="3017520"/>
            <a:ext cx="2743200" cy="365760"/>
          </a:xfrm>
          <a:prstGeom prst="rect">
            <a:avLst/>
          </a:prstGeom>
          <a:noFill/>
          <a:ln/>
        </p:spPr>
        <p:txBody>
          <a:bodyPr wrap="square" lIns="0" tIns="0" rIns="0" bIns="0" rtlCol="0" anchor="ctr"/>
          <a:lstStyle/>
          <a:p>
            <a:pPr marL="0" indent="0">
              <a:buNone/>
            </a:pPr>
            <a:r>
              <a:rPr lang="en-US" sz="1000" b="1" dirty="0">
                <a:solidFill>
                  <a:srgbClr val="4ADE80"/>
                </a:solidFill>
                <a:latin typeface="Consolas" pitchFamily="34" charset="0"/>
                <a:ea typeface="Consolas" pitchFamily="34" charset="-122"/>
                <a:cs typeface="Consolas" pitchFamily="34" charset="-120"/>
              </a:rPr>
              <a:t>✓ fix: </a:t>
            </a:r>
            <a:r>
              <a:rPr lang="en-US" sz="1000" dirty="0">
                <a:solidFill>
                  <a:srgbClr val="BBF7D0"/>
                </a:solidFill>
                <a:latin typeface="Consolas" pitchFamily="34" charset="0"/>
                <a:ea typeface="Consolas" pitchFamily="34" charset="-122"/>
                <a:cs typeface="Consolas" pitchFamily="34" charset="-120"/>
              </a:rPr>
              <a:t>Rc → Arc, RefCell → Mutex に置換</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A1A2E"/>
        </a:solidFill>
        <a:effectLst/>
      </p:bgPr>
    </p:bg>
    <p:spTree>
      <p:nvGrpSpPr>
        <p:cNvPr id="1" name=""/>
        <p:cNvGrpSpPr/>
        <p:nvPr/>
      </p:nvGrpSpPr>
      <p:grpSpPr>
        <a:xfrm>
          <a:off x="0" y="0"/>
          <a:ext cx="0" cy="0"/>
          <a:chOff x="0" y="0"/>
          <a:chExt cx="0" cy="0"/>
        </a:xfrm>
      </p:grpSpPr>
      <p:sp>
        <p:nvSpPr>
          <p:cNvPr id="2" name="Text 0"/>
          <p:cNvSpPr/>
          <p:nvPr/>
        </p:nvSpPr>
        <p:spPr>
          <a:xfrm>
            <a:off x="8046720" y="4754880"/>
            <a:ext cx="914400" cy="320040"/>
          </a:xfrm>
          <a:prstGeom prst="rect">
            <a:avLst/>
          </a:prstGeom>
          <a:noFill/>
          <a:ln/>
        </p:spPr>
        <p:txBody>
          <a:bodyPr wrap="square" rtlCol="0" anchor="ctr"/>
          <a:lstStyle/>
          <a:p>
            <a:pPr marL="0" indent="0" algn="r">
              <a:buNone/>
            </a:pPr>
            <a:r>
              <a:rPr lang="en-US" sz="1000" dirty="0">
                <a:solidFill>
                  <a:srgbClr val="8B8BA7"/>
                </a:solidFill>
                <a:latin typeface="Calibri" pitchFamily="34" charset="0"/>
                <a:ea typeface="Calibri" pitchFamily="34" charset="-122"/>
                <a:cs typeface="Calibri" pitchFamily="34" charset="-120"/>
              </a:rPr>
              <a:t>12 / 14</a:t>
            </a:r>
            <a:endParaRPr lang="en-US" sz="1000" dirty="0"/>
          </a:p>
        </p:txBody>
      </p:sp>
      <p:sp>
        <p:nvSpPr>
          <p:cNvPr id="3" name="Shape 1"/>
          <p:cNvSpPr/>
          <p:nvPr/>
        </p:nvSpPr>
        <p:spPr>
          <a:xfrm>
            <a:off x="457200" y="320040"/>
            <a:ext cx="1078992" cy="292608"/>
          </a:xfrm>
          <a:prstGeom prst="rect">
            <a:avLst/>
          </a:prstGeom>
          <a:solidFill>
            <a:srgbClr val="2DD4BF"/>
          </a:solidFill>
          <a:ln/>
        </p:spPr>
      </p:sp>
      <p:sp>
        <p:nvSpPr>
          <p:cNvPr id="4" name="Text 2"/>
          <p:cNvSpPr/>
          <p:nvPr/>
        </p:nvSpPr>
        <p:spPr>
          <a:xfrm>
            <a:off x="457200" y="320040"/>
            <a:ext cx="1078992" cy="29260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非同期の地雷</a:t>
            </a:r>
            <a:endParaRPr lang="en-US" sz="1100" dirty="0"/>
          </a:p>
        </p:txBody>
      </p:sp>
      <p:sp>
        <p:nvSpPr>
          <p:cNvPr id="5" name="Text 3"/>
          <p:cNvSpPr/>
          <p:nvPr/>
        </p:nvSpPr>
        <p:spPr>
          <a:xfrm>
            <a:off x="457200" y="731520"/>
            <a:ext cx="8229600" cy="548640"/>
          </a:xfrm>
          <a:prstGeom prst="rect">
            <a:avLst/>
          </a:prstGeom>
          <a:noFill/>
          <a:ln/>
        </p:spPr>
        <p:txBody>
          <a:bodyPr wrap="square" lIns="0" tIns="0" rIns="0" bIns="0" rtlCol="0" anchor="ctr"/>
          <a:lstStyle/>
          <a:p>
            <a:pPr marL="0" indent="0">
              <a:buNone/>
            </a:pPr>
            <a:r>
              <a:rPr lang="en-US" sz="2200" b="1" dirty="0">
                <a:solidFill>
                  <a:srgbClr val="FFFFFF"/>
                </a:solidFill>
                <a:latin typeface="Trebuchet MS" pitchFamily="34" charset="0"/>
                <a:ea typeface="Trebuchet MS" pitchFamily="34" charset="-122"/>
                <a:cs typeface="Trebuchet MS" pitchFamily="34" charset="-120"/>
              </a:rPr>
              <a:t>地雷 ② 'static 制約  &amp;  地雷 ③ ブロッキング</a:t>
            </a:r>
            <a:endParaRPr lang="en-US" sz="2200" dirty="0"/>
          </a:p>
        </p:txBody>
      </p:sp>
      <p:sp>
        <p:nvSpPr>
          <p:cNvPr id="6" name="Shape 4"/>
          <p:cNvSpPr/>
          <p:nvPr/>
        </p:nvSpPr>
        <p:spPr>
          <a:xfrm>
            <a:off x="457200" y="1417320"/>
            <a:ext cx="3931920" cy="1691640"/>
          </a:xfrm>
          <a:prstGeom prst="rect">
            <a:avLst/>
          </a:prstGeom>
          <a:solidFill>
            <a:srgbClr val="232342"/>
          </a:solidFill>
          <a:ln/>
        </p:spPr>
      </p:sp>
      <p:sp>
        <p:nvSpPr>
          <p:cNvPr id="7" name="Text 5"/>
          <p:cNvSpPr/>
          <p:nvPr/>
        </p:nvSpPr>
        <p:spPr>
          <a:xfrm>
            <a:off x="640080" y="1463040"/>
            <a:ext cx="3566160" cy="320040"/>
          </a:xfrm>
          <a:prstGeom prst="rect">
            <a:avLst/>
          </a:prstGeom>
          <a:noFill/>
          <a:ln/>
        </p:spPr>
        <p:txBody>
          <a:bodyPr wrap="square" lIns="0" tIns="0" rIns="0" bIns="0" rtlCol="0" anchor="ctr"/>
          <a:lstStyle/>
          <a:p>
            <a:pPr marL="0" indent="0">
              <a:buNone/>
            </a:pPr>
            <a:r>
              <a:rPr lang="en-US" sz="1300" b="1" dirty="0">
                <a:solidFill>
                  <a:srgbClr val="F5A623"/>
                </a:solidFill>
                <a:latin typeface="Trebuchet MS" pitchFamily="34" charset="0"/>
                <a:ea typeface="Trebuchet MS" pitchFamily="34" charset="-122"/>
                <a:cs typeface="Trebuchet MS" pitchFamily="34" charset="-120"/>
              </a:rPr>
              <a:t>② tokio::spawn は 'static を要求</a:t>
            </a:r>
            <a:endParaRPr lang="en-US" sz="1300" dirty="0"/>
          </a:p>
        </p:txBody>
      </p:sp>
      <p:sp>
        <p:nvSpPr>
          <p:cNvPr id="8" name="Shape 6"/>
          <p:cNvSpPr/>
          <p:nvPr/>
        </p:nvSpPr>
        <p:spPr>
          <a:xfrm>
            <a:off x="640080" y="1828800"/>
            <a:ext cx="3566160" cy="1188720"/>
          </a:xfrm>
          <a:prstGeom prst="rect">
            <a:avLst/>
          </a:prstGeom>
          <a:solidFill>
            <a:srgbClr val="2B2B45"/>
          </a:solidFill>
          <a:ln/>
        </p:spPr>
      </p:sp>
      <p:sp>
        <p:nvSpPr>
          <p:cNvPr id="9" name="Text 7"/>
          <p:cNvSpPr/>
          <p:nvPr/>
        </p:nvSpPr>
        <p:spPr>
          <a:xfrm>
            <a:off x="777240" y="1920240"/>
            <a:ext cx="3291840" cy="1005840"/>
          </a:xfrm>
          <a:prstGeom prst="rect">
            <a:avLst/>
          </a:prstGeom>
          <a:noFill/>
          <a:ln/>
        </p:spPr>
        <p:txBody>
          <a:bodyPr wrap="square" lIns="0" tIns="0" rIns="0" bIns="0" rtlCol="0" anchor="t"/>
          <a:lstStyle/>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NG: 借用を spawn に渡す</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let name = String::from("alice");</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tokio::spawn(async {</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println!("{}", &amp;name); // !Send</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a:t>
            </a:r>
            <a:endParaRPr lang="en-US" sz="1100" dirty="0"/>
          </a:p>
        </p:txBody>
      </p:sp>
      <p:sp>
        <p:nvSpPr>
          <p:cNvPr id="10" name="Shape 8"/>
          <p:cNvSpPr/>
          <p:nvPr/>
        </p:nvSpPr>
        <p:spPr>
          <a:xfrm>
            <a:off x="457200" y="3246120"/>
            <a:ext cx="3931920" cy="1005840"/>
          </a:xfrm>
          <a:prstGeom prst="rect">
            <a:avLst/>
          </a:prstGeom>
          <a:solidFill>
            <a:srgbClr val="0A2E1A"/>
          </a:solidFill>
          <a:ln/>
        </p:spPr>
      </p:sp>
      <p:sp>
        <p:nvSpPr>
          <p:cNvPr id="11" name="Text 9"/>
          <p:cNvSpPr/>
          <p:nvPr/>
        </p:nvSpPr>
        <p:spPr>
          <a:xfrm>
            <a:off x="640080" y="3291840"/>
            <a:ext cx="3566160" cy="914400"/>
          </a:xfrm>
          <a:prstGeom prst="rect">
            <a:avLst/>
          </a:prstGeom>
          <a:noFill/>
          <a:ln/>
        </p:spPr>
        <p:txBody>
          <a:bodyPr wrap="square" lIns="0" tIns="0" rIns="0" bIns="0" rtlCol="0" anchor="ctr"/>
          <a:lstStyle/>
          <a:p>
            <a:pPr marL="0" indent="0">
              <a:buNone/>
            </a:pPr>
            <a:r>
              <a:rPr lang="en-US" sz="1100" b="1" dirty="0">
                <a:solidFill>
                  <a:srgbClr val="4ADE80"/>
                </a:solidFill>
                <a:latin typeface="Consolas" pitchFamily="34" charset="0"/>
                <a:ea typeface="Consolas" pitchFamily="34" charset="-122"/>
                <a:cs typeface="Consolas" pitchFamily="34" charset="-120"/>
              </a:rPr>
              <a:t>✓ fix: </a:t>
            </a:r>
            <a:r>
              <a:rPr lang="en-US" sz="1100" dirty="0">
                <a:solidFill>
                  <a:srgbClr val="BBF7D0"/>
                </a:solidFill>
                <a:latin typeface="Calibri" pitchFamily="34" charset="0"/>
                <a:ea typeface="Calibri" pitchFamily="34" charset="-122"/>
                <a:cs typeface="Calibri" pitchFamily="34" charset="-120"/>
              </a:rPr>
              <a:t>move クロージャで所有権を渡す
</a:t>
            </a:r>
            <a:endParaRPr lang="en-US" sz="1100" dirty="0"/>
          </a:p>
          <a:p>
            <a:pPr marL="0" indent="0">
              <a:buNone/>
            </a:pPr>
            <a:r>
              <a:rPr lang="en-US" sz="1100" dirty="0">
                <a:solidFill>
                  <a:srgbClr val="4ADE80"/>
                </a:solidFill>
                <a:latin typeface="Consolas" pitchFamily="34" charset="0"/>
                <a:ea typeface="Consolas" pitchFamily="34" charset="-122"/>
                <a:cs typeface="Consolas" pitchFamily="34" charset="-120"/>
              </a:rPr>
              <a:t>tokio::spawn(async move { ... })</a:t>
            </a:r>
            <a:endParaRPr lang="en-US" sz="1100" dirty="0"/>
          </a:p>
        </p:txBody>
      </p:sp>
      <p:sp>
        <p:nvSpPr>
          <p:cNvPr id="12" name="Shape 10"/>
          <p:cNvSpPr/>
          <p:nvPr/>
        </p:nvSpPr>
        <p:spPr>
          <a:xfrm>
            <a:off x="4754880" y="1417320"/>
            <a:ext cx="3931920" cy="1691640"/>
          </a:xfrm>
          <a:prstGeom prst="rect">
            <a:avLst/>
          </a:prstGeom>
          <a:solidFill>
            <a:srgbClr val="232342"/>
          </a:solidFill>
          <a:ln/>
        </p:spPr>
      </p:sp>
      <p:sp>
        <p:nvSpPr>
          <p:cNvPr id="13" name="Text 11"/>
          <p:cNvSpPr/>
          <p:nvPr/>
        </p:nvSpPr>
        <p:spPr>
          <a:xfrm>
            <a:off x="4937760" y="1463040"/>
            <a:ext cx="3566160" cy="320040"/>
          </a:xfrm>
          <a:prstGeom prst="rect">
            <a:avLst/>
          </a:prstGeom>
          <a:noFill/>
          <a:ln/>
        </p:spPr>
        <p:txBody>
          <a:bodyPr wrap="square" lIns="0" tIns="0" rIns="0" bIns="0" rtlCol="0" anchor="ctr"/>
          <a:lstStyle/>
          <a:p>
            <a:pPr marL="0" indent="0">
              <a:buNone/>
            </a:pPr>
            <a:r>
              <a:rPr lang="en-US" sz="1300" b="1" dirty="0">
                <a:solidFill>
                  <a:srgbClr val="F5A623"/>
                </a:solidFill>
                <a:latin typeface="Trebuchet MS" pitchFamily="34" charset="0"/>
                <a:ea typeface="Trebuchet MS" pitchFamily="34" charset="-122"/>
                <a:cs typeface="Trebuchet MS" pitchFamily="34" charset="-120"/>
              </a:rPr>
              <a:t>③ ブロッキング処理で全体が止まる</a:t>
            </a:r>
            <a:endParaRPr lang="en-US" sz="1300" dirty="0"/>
          </a:p>
        </p:txBody>
      </p:sp>
      <p:sp>
        <p:nvSpPr>
          <p:cNvPr id="14" name="Shape 12"/>
          <p:cNvSpPr/>
          <p:nvPr/>
        </p:nvSpPr>
        <p:spPr>
          <a:xfrm>
            <a:off x="4937760" y="1828800"/>
            <a:ext cx="3566160" cy="1188720"/>
          </a:xfrm>
          <a:prstGeom prst="rect">
            <a:avLst/>
          </a:prstGeom>
          <a:solidFill>
            <a:srgbClr val="2B2B45"/>
          </a:solidFill>
          <a:ln/>
        </p:spPr>
      </p:sp>
      <p:sp>
        <p:nvSpPr>
          <p:cNvPr id="15" name="Text 13"/>
          <p:cNvSpPr/>
          <p:nvPr/>
        </p:nvSpPr>
        <p:spPr>
          <a:xfrm>
            <a:off x="5074920" y="1920240"/>
            <a:ext cx="3291840" cy="1005840"/>
          </a:xfrm>
          <a:prstGeom prst="rect">
            <a:avLst/>
          </a:prstGeom>
          <a:noFill/>
          <a:ln/>
        </p:spPr>
        <p:txBody>
          <a:bodyPr wrap="square" lIns="0" tIns="0" rIns="0" bIns="0" rtlCol="0" anchor="t"/>
          <a:lstStyle/>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NG: 同期 I/O を async 内で呼ぶ</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async fn handler() -&gt; String {</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std::fs::read_to_string("big.csv")</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.unwrap() // ← ブロック!</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a:t>
            </a:r>
            <a:endParaRPr lang="en-US" sz="1100" dirty="0"/>
          </a:p>
        </p:txBody>
      </p:sp>
      <p:sp>
        <p:nvSpPr>
          <p:cNvPr id="16" name="Shape 14"/>
          <p:cNvSpPr/>
          <p:nvPr/>
        </p:nvSpPr>
        <p:spPr>
          <a:xfrm>
            <a:off x="4754880" y="3246120"/>
            <a:ext cx="3931920" cy="1005840"/>
          </a:xfrm>
          <a:prstGeom prst="rect">
            <a:avLst/>
          </a:prstGeom>
          <a:solidFill>
            <a:srgbClr val="0A2E1A"/>
          </a:solidFill>
          <a:ln/>
        </p:spPr>
      </p:sp>
      <p:sp>
        <p:nvSpPr>
          <p:cNvPr id="17" name="Text 15"/>
          <p:cNvSpPr/>
          <p:nvPr/>
        </p:nvSpPr>
        <p:spPr>
          <a:xfrm>
            <a:off x="4937760" y="3291840"/>
            <a:ext cx="3566160" cy="914400"/>
          </a:xfrm>
          <a:prstGeom prst="rect">
            <a:avLst/>
          </a:prstGeom>
          <a:noFill/>
          <a:ln/>
        </p:spPr>
        <p:txBody>
          <a:bodyPr wrap="square" lIns="0" tIns="0" rIns="0" bIns="0" rtlCol="0" anchor="ctr"/>
          <a:lstStyle/>
          <a:p>
            <a:pPr marL="0" indent="0">
              <a:buNone/>
            </a:pPr>
            <a:r>
              <a:rPr lang="en-US" sz="1100" b="1" dirty="0">
                <a:solidFill>
                  <a:srgbClr val="4ADE80"/>
                </a:solidFill>
                <a:latin typeface="Consolas" pitchFamily="34" charset="0"/>
                <a:ea typeface="Consolas" pitchFamily="34" charset="-122"/>
                <a:cs typeface="Consolas" pitchFamily="34" charset="-120"/>
              </a:rPr>
              <a:t>✓ fix: </a:t>
            </a:r>
            <a:r>
              <a:rPr lang="en-US" sz="1100" dirty="0">
                <a:solidFill>
                  <a:srgbClr val="BBF7D0"/>
                </a:solidFill>
                <a:latin typeface="Calibri" pitchFamily="34" charset="0"/>
                <a:ea typeface="Calibri" pitchFamily="34" charset="-122"/>
                <a:cs typeface="Calibri" pitchFamily="34" charset="-120"/>
              </a:rPr>
              <a:t>spawn_blocking に逃がす
</a:t>
            </a:r>
            <a:endParaRPr lang="en-US" sz="1100" dirty="0"/>
          </a:p>
          <a:p>
            <a:pPr marL="0" indent="0">
              <a:buNone/>
            </a:pPr>
            <a:r>
              <a:rPr lang="en-US" sz="1100" dirty="0">
                <a:solidFill>
                  <a:srgbClr val="4ADE80"/>
                </a:solidFill>
                <a:latin typeface="Consolas" pitchFamily="34" charset="0"/>
                <a:ea typeface="Consolas" pitchFamily="34" charset="-122"/>
                <a:cs typeface="Consolas" pitchFamily="34" charset="-120"/>
              </a:rPr>
              <a:t>tokio::task::spawn_blocking(|| ...)</a:t>
            </a:r>
            <a:endParaRPr lang="en-US" sz="1100" dirty="0"/>
          </a:p>
        </p:txBody>
      </p:sp>
      <p:sp>
        <p:nvSpPr>
          <p:cNvPr id="18" name="Text 16"/>
          <p:cNvSpPr/>
          <p:nvPr/>
        </p:nvSpPr>
        <p:spPr>
          <a:xfrm>
            <a:off x="457200" y="4434840"/>
            <a:ext cx="8229600" cy="320040"/>
          </a:xfrm>
          <a:prstGeom prst="rect">
            <a:avLst/>
          </a:prstGeom>
          <a:noFill/>
          <a:ln/>
        </p:spPr>
        <p:txBody>
          <a:bodyPr wrap="square" lIns="0" tIns="0" rIns="0" bIns="0" rtlCol="0" anchor="ctr"/>
          <a:lstStyle/>
          <a:p>
            <a:pPr marL="0" indent="0">
              <a:buNone/>
            </a:pPr>
            <a:r>
              <a:rPr lang="en-US" sz="1300" b="1" dirty="0">
                <a:solidFill>
                  <a:srgbClr val="F5A623"/>
                </a:solidFill>
                <a:latin typeface="Calibri" pitchFamily="34" charset="0"/>
                <a:ea typeface="Calibri" pitchFamily="34" charset="-122"/>
                <a:cs typeface="Calibri" pitchFamily="34" charset="-120"/>
              </a:rPr>
              <a:t>非同期ランタイムは「協調的」→ ブロックすると他のタスクも全部止まる</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A1A2E"/>
        </a:solidFill>
        <a:effectLst/>
      </p:bgPr>
    </p:bg>
    <p:spTree>
      <p:nvGrpSpPr>
        <p:cNvPr id="1" name=""/>
        <p:cNvGrpSpPr/>
        <p:nvPr/>
      </p:nvGrpSpPr>
      <p:grpSpPr>
        <a:xfrm>
          <a:off x="0" y="0"/>
          <a:ext cx="0" cy="0"/>
          <a:chOff x="0" y="0"/>
          <a:chExt cx="0" cy="0"/>
        </a:xfrm>
      </p:grpSpPr>
      <p:sp>
        <p:nvSpPr>
          <p:cNvPr id="2" name="Text 0"/>
          <p:cNvSpPr/>
          <p:nvPr/>
        </p:nvSpPr>
        <p:spPr>
          <a:xfrm>
            <a:off x="8046720" y="4754880"/>
            <a:ext cx="914400" cy="320040"/>
          </a:xfrm>
          <a:prstGeom prst="rect">
            <a:avLst/>
          </a:prstGeom>
          <a:noFill/>
          <a:ln/>
        </p:spPr>
        <p:txBody>
          <a:bodyPr wrap="square" rtlCol="0" anchor="ctr"/>
          <a:lstStyle/>
          <a:p>
            <a:pPr marL="0" indent="0" algn="r">
              <a:buNone/>
            </a:pPr>
            <a:r>
              <a:rPr lang="en-US" sz="1000" dirty="0">
                <a:solidFill>
                  <a:srgbClr val="8B8BA7"/>
                </a:solidFill>
                <a:latin typeface="Calibri" pitchFamily="34" charset="0"/>
                <a:ea typeface="Calibri" pitchFamily="34" charset="-122"/>
                <a:cs typeface="Calibri" pitchFamily="34" charset="-120"/>
              </a:rPr>
              <a:t>13 / 14</a:t>
            </a:r>
            <a:endParaRPr lang="en-US" sz="1000" dirty="0"/>
          </a:p>
        </p:txBody>
      </p:sp>
      <p:sp>
        <p:nvSpPr>
          <p:cNvPr id="3" name="Text 1"/>
          <p:cNvSpPr/>
          <p:nvPr/>
        </p:nvSpPr>
        <p:spPr>
          <a:xfrm>
            <a:off x="457200" y="731520"/>
            <a:ext cx="1828800" cy="1371600"/>
          </a:xfrm>
          <a:prstGeom prst="rect">
            <a:avLst/>
          </a:prstGeom>
          <a:noFill/>
          <a:ln/>
        </p:spPr>
        <p:txBody>
          <a:bodyPr wrap="square" lIns="0" tIns="0" rIns="0" bIns="0" rtlCol="0" anchor="ctr"/>
          <a:lstStyle/>
          <a:p>
            <a:pPr marL="0" indent="0">
              <a:buNone/>
            </a:pPr>
            <a:r>
              <a:rPr lang="en-US" sz="8000" b="1" dirty="0">
                <a:solidFill>
                  <a:srgbClr val="60A5FA"/>
                </a:solidFill>
                <a:latin typeface="Trebuchet MS" pitchFamily="34" charset="0"/>
                <a:ea typeface="Trebuchet MS" pitchFamily="34" charset="-122"/>
                <a:cs typeface="Trebuchet MS" pitchFamily="34" charset="-120"/>
              </a:rPr>
              <a:t>04</a:t>
            </a:r>
            <a:endParaRPr lang="en-US" sz="8000" dirty="0"/>
          </a:p>
        </p:txBody>
      </p:sp>
      <p:sp>
        <p:nvSpPr>
          <p:cNvPr id="4" name="Text 2"/>
          <p:cNvSpPr/>
          <p:nvPr/>
        </p:nvSpPr>
        <p:spPr>
          <a:xfrm>
            <a:off x="457200" y="2011680"/>
            <a:ext cx="8229600" cy="822960"/>
          </a:xfrm>
          <a:prstGeom prst="rect">
            <a:avLst/>
          </a:prstGeom>
          <a:noFill/>
          <a:ln/>
        </p:spPr>
        <p:txBody>
          <a:bodyPr wrap="square" lIns="0" tIns="0" rIns="0" bIns="0" rtlCol="0" anchor="ctr"/>
          <a:lstStyle/>
          <a:p>
            <a:pPr marL="0" indent="0">
              <a:buNone/>
            </a:pPr>
            <a:r>
              <a:rPr lang="en-US" sz="3600" b="1" dirty="0">
                <a:solidFill>
                  <a:srgbClr val="FFFFFF"/>
                </a:solidFill>
                <a:latin typeface="Trebuchet MS" pitchFamily="34" charset="0"/>
                <a:ea typeface="Trebuchet MS" pitchFamily="34" charset="-122"/>
                <a:cs typeface="Trebuchet MS" pitchFamily="34" charset="-120"/>
              </a:rPr>
              <a:t>Claude Code との付き合い方</a:t>
            </a:r>
            <a:endParaRPr lang="en-US" sz="3600" dirty="0"/>
          </a:p>
        </p:txBody>
      </p:sp>
      <p:sp>
        <p:nvSpPr>
          <p:cNvPr id="5" name="Text 3"/>
          <p:cNvSpPr/>
          <p:nvPr/>
        </p:nvSpPr>
        <p:spPr>
          <a:xfrm>
            <a:off x="457200" y="2834640"/>
            <a:ext cx="8229600" cy="457200"/>
          </a:xfrm>
          <a:prstGeom prst="rect">
            <a:avLst/>
          </a:prstGeom>
          <a:noFill/>
          <a:ln/>
        </p:spPr>
        <p:txBody>
          <a:bodyPr wrap="square" lIns="0" tIns="0" rIns="0" bIns="0" rtlCol="0" anchor="ctr"/>
          <a:lstStyle/>
          <a:p>
            <a:pPr marL="0" indent="0">
              <a:buNone/>
            </a:pPr>
            <a:r>
              <a:rPr lang="en-US" sz="1600" dirty="0">
                <a:solidFill>
                  <a:srgbClr val="C4C4D4"/>
                </a:solidFill>
                <a:latin typeface="Calibri" pitchFamily="34" charset="0"/>
                <a:ea typeface="Calibri" pitchFamily="34" charset="-122"/>
                <a:cs typeface="Calibri" pitchFamily="34" charset="-120"/>
              </a:rPr>
              <a:t>生成されたコードの「なぜ」を理解できるようになる</a:t>
            </a:r>
            <a:endParaRPr lang="en-US" sz="1600" dirty="0"/>
          </a:p>
        </p:txBody>
      </p:sp>
      <p:sp>
        <p:nvSpPr>
          <p:cNvPr id="6" name="Shape 4"/>
          <p:cNvSpPr/>
          <p:nvPr/>
        </p:nvSpPr>
        <p:spPr>
          <a:xfrm>
            <a:off x="457200" y="3474720"/>
            <a:ext cx="2651760" cy="1097280"/>
          </a:xfrm>
          <a:prstGeom prst="rect">
            <a:avLst/>
          </a:prstGeom>
          <a:solidFill>
            <a:srgbClr val="232342"/>
          </a:solidFill>
          <a:ln/>
          <a:effectLst>
            <a:outerShdw blurRad="101600" dist="38100" dir="8100000" algn="bl" rotWithShape="0">
              <a:srgbClr val="000000">
                <a:alpha val="30000"/>
              </a:srgbClr>
            </a:outerShdw>
          </a:effectLst>
        </p:spPr>
      </p:sp>
      <p:sp>
        <p:nvSpPr>
          <p:cNvPr id="7" name="Text 5"/>
          <p:cNvSpPr/>
          <p:nvPr/>
        </p:nvSpPr>
        <p:spPr>
          <a:xfrm>
            <a:off x="594360" y="3520440"/>
            <a:ext cx="2377440" cy="320040"/>
          </a:xfrm>
          <a:prstGeom prst="rect">
            <a:avLst/>
          </a:prstGeom>
          <a:noFill/>
          <a:ln/>
        </p:spPr>
        <p:txBody>
          <a:bodyPr wrap="square" lIns="0" tIns="0" rIns="0" bIns="0" rtlCol="0" anchor="ctr"/>
          <a:lstStyle/>
          <a:p>
            <a:pPr marL="0" indent="0">
              <a:buNone/>
            </a:pPr>
            <a:r>
              <a:rPr lang="en-US" sz="1400" b="1" dirty="0">
                <a:solidFill>
                  <a:srgbClr val="60A5FA"/>
                </a:solidFill>
                <a:latin typeface="Trebuchet MS" pitchFamily="34" charset="0"/>
                <a:ea typeface="Trebuchet MS" pitchFamily="34" charset="-122"/>
                <a:cs typeface="Trebuchet MS" pitchFamily="34" charset="-120"/>
              </a:rPr>
              <a:t>コンパイラを味方に</a:t>
            </a:r>
            <a:endParaRPr lang="en-US" sz="1400" dirty="0"/>
          </a:p>
        </p:txBody>
      </p:sp>
      <p:sp>
        <p:nvSpPr>
          <p:cNvPr id="8" name="Text 6"/>
          <p:cNvSpPr/>
          <p:nvPr/>
        </p:nvSpPr>
        <p:spPr>
          <a:xfrm>
            <a:off x="594360" y="3840480"/>
            <a:ext cx="2377440" cy="685800"/>
          </a:xfrm>
          <a:prstGeom prst="rect">
            <a:avLst/>
          </a:prstGeom>
          <a:noFill/>
          <a:ln/>
        </p:spPr>
        <p:txBody>
          <a:bodyPr wrap="square" lIns="0" tIns="0" rIns="0" bIns="0" rtlCol="0" anchor="ctr"/>
          <a:lstStyle/>
          <a:p>
            <a:pPr marL="0" indent="0">
              <a:buNone/>
            </a:pPr>
            <a:r>
              <a:rPr lang="en-US" sz="1000" dirty="0">
                <a:solidFill>
                  <a:srgbClr val="C4C4D4"/>
                </a:solidFill>
                <a:latin typeface="Calibri" pitchFamily="34" charset="0"/>
                <a:ea typeface="Calibri" pitchFamily="34" charset="-122"/>
                <a:cs typeface="Calibri" pitchFamily="34" charset="-120"/>
              </a:rPr>
              <a:t>Claude Code が生成 → cargo check で即検証</a:t>
            </a:r>
            <a:endParaRPr lang="en-US" sz="1000" dirty="0"/>
          </a:p>
          <a:p>
            <a:pPr marL="0" indent="0">
              <a:buNone/>
            </a:pPr>
            <a:r>
              <a:rPr lang="en-US" sz="1000" dirty="0">
                <a:solidFill>
                  <a:srgbClr val="C4C4D4"/>
                </a:solidFill>
                <a:latin typeface="Calibri" pitchFamily="34" charset="0"/>
                <a:ea typeface="Calibri" pitchFamily="34" charset="-122"/>
                <a:cs typeface="Calibri" pitchFamily="34" charset="-120"/>
              </a:rPr>
              <a:t>エラーが出たら「なぜか」を考える習慣</a:t>
            </a:r>
            <a:endParaRPr lang="en-US" sz="1000" dirty="0"/>
          </a:p>
        </p:txBody>
      </p:sp>
      <p:sp>
        <p:nvSpPr>
          <p:cNvPr id="9" name="Shape 7"/>
          <p:cNvSpPr/>
          <p:nvPr/>
        </p:nvSpPr>
        <p:spPr>
          <a:xfrm>
            <a:off x="3337560" y="3474720"/>
            <a:ext cx="2651760" cy="1097280"/>
          </a:xfrm>
          <a:prstGeom prst="rect">
            <a:avLst/>
          </a:prstGeom>
          <a:solidFill>
            <a:srgbClr val="232342"/>
          </a:solidFill>
          <a:ln/>
          <a:effectLst>
            <a:outerShdw blurRad="101600" dist="38100" dir="8100000" algn="bl" rotWithShape="0">
              <a:srgbClr val="000000">
                <a:alpha val="30000"/>
              </a:srgbClr>
            </a:outerShdw>
          </a:effectLst>
        </p:spPr>
      </p:sp>
      <p:sp>
        <p:nvSpPr>
          <p:cNvPr id="10" name="Text 8"/>
          <p:cNvSpPr/>
          <p:nvPr/>
        </p:nvSpPr>
        <p:spPr>
          <a:xfrm>
            <a:off x="3474720" y="3520440"/>
            <a:ext cx="2377440" cy="320040"/>
          </a:xfrm>
          <a:prstGeom prst="rect">
            <a:avLst/>
          </a:prstGeom>
          <a:noFill/>
          <a:ln/>
        </p:spPr>
        <p:txBody>
          <a:bodyPr wrap="square" lIns="0" tIns="0" rIns="0" bIns="0" rtlCol="0" anchor="ctr"/>
          <a:lstStyle/>
          <a:p>
            <a:pPr marL="0" indent="0">
              <a:buNone/>
            </a:pPr>
            <a:r>
              <a:rPr lang="en-US" sz="1400" b="1" dirty="0">
                <a:solidFill>
                  <a:srgbClr val="60A5FA"/>
                </a:solidFill>
                <a:latin typeface="Trebuchet MS" pitchFamily="34" charset="0"/>
                <a:ea typeface="Trebuchet MS" pitchFamily="34" charset="-122"/>
                <a:cs typeface="Trebuchet MS" pitchFamily="34" charset="-120"/>
              </a:rPr>
              <a:t>型シグネチャを読む</a:t>
            </a:r>
            <a:endParaRPr lang="en-US" sz="1400" dirty="0"/>
          </a:p>
        </p:txBody>
      </p:sp>
      <p:sp>
        <p:nvSpPr>
          <p:cNvPr id="11" name="Text 9"/>
          <p:cNvSpPr/>
          <p:nvPr/>
        </p:nvSpPr>
        <p:spPr>
          <a:xfrm>
            <a:off x="3474720" y="3840480"/>
            <a:ext cx="2377440" cy="685800"/>
          </a:xfrm>
          <a:prstGeom prst="rect">
            <a:avLst/>
          </a:prstGeom>
          <a:noFill/>
          <a:ln/>
        </p:spPr>
        <p:txBody>
          <a:bodyPr wrap="square" lIns="0" tIns="0" rIns="0" bIns="0" rtlCol="0" anchor="ctr"/>
          <a:lstStyle/>
          <a:p>
            <a:pPr marL="0" indent="0">
              <a:buNone/>
            </a:pPr>
            <a:r>
              <a:rPr lang="en-US" sz="1000" dirty="0">
                <a:solidFill>
                  <a:srgbClr val="C4C4D4"/>
                </a:solidFill>
                <a:latin typeface="Calibri" pitchFamily="34" charset="0"/>
                <a:ea typeface="Calibri" pitchFamily="34" charset="-122"/>
                <a:cs typeface="Calibri" pitchFamily="34" charset="-120"/>
              </a:rPr>
              <a:t>Arc&lt;Mutex&lt;T&gt;&gt;, impl Trait, dyn Trait</a:t>
            </a:r>
            <a:endParaRPr lang="en-US" sz="1000" dirty="0"/>
          </a:p>
          <a:p>
            <a:pPr marL="0" indent="0">
              <a:buNone/>
            </a:pPr>
            <a:r>
              <a:rPr lang="en-US" sz="1000" dirty="0">
                <a:solidFill>
                  <a:srgbClr val="C4C4D4"/>
                </a:solidFill>
                <a:latin typeface="Calibri" pitchFamily="34" charset="0"/>
                <a:ea typeface="Calibri" pitchFamily="34" charset="-122"/>
                <a:cs typeface="Calibri" pitchFamily="34" charset="-120"/>
              </a:rPr>
              <a:t>「何を守り、何を抽象化しているか」を意識</a:t>
            </a:r>
            <a:endParaRPr lang="en-US" sz="1000" dirty="0"/>
          </a:p>
        </p:txBody>
      </p:sp>
      <p:sp>
        <p:nvSpPr>
          <p:cNvPr id="15" name="Text 13"/>
          <p:cNvSpPr/>
          <p:nvPr/>
        </p:nvSpPr>
        <p:spPr>
          <a:xfrm>
            <a:off x="457200" y="4709160"/>
            <a:ext cx="8229600" cy="320040"/>
          </a:xfrm>
          <a:prstGeom prst="rect">
            <a:avLst/>
          </a:prstGeom>
          <a:noFill/>
          <a:ln/>
        </p:spPr>
        <p:txBody>
          <a:bodyPr wrap="square" lIns="0" tIns="0" rIns="0" bIns="0" rtlCol="0" anchor="ctr"/>
          <a:lstStyle/>
          <a:p>
            <a:pPr marL="0" indent="0">
              <a:buNone/>
            </a:pPr>
            <a:r>
              <a:rPr lang="en-US" sz="1300" b="1" dirty="0">
                <a:solidFill>
                  <a:srgbClr val="F5A623"/>
                </a:solidFill>
                <a:latin typeface="Calibri" pitchFamily="34" charset="0"/>
                <a:ea typeface="Calibri" pitchFamily="34" charset="-122"/>
                <a:cs typeface="Calibri" pitchFamily="34" charset="-120"/>
              </a:rPr>
              <a:t>Claude Code は答えを出してくれる。でも問いを立てるのは自分。</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A1A2E"/>
        </a:solidFill>
        <a:effectLst/>
      </p:bgPr>
    </p:bg>
    <p:spTree>
      <p:nvGrpSpPr>
        <p:cNvPr id="1" name=""/>
        <p:cNvGrpSpPr/>
        <p:nvPr/>
      </p:nvGrpSpPr>
      <p:grpSpPr>
        <a:xfrm>
          <a:off x="0" y="0"/>
          <a:ext cx="0" cy="0"/>
          <a:chOff x="0" y="0"/>
          <a:chExt cx="0" cy="0"/>
        </a:xfrm>
      </p:grpSpPr>
      <p:sp>
        <p:nvSpPr>
          <p:cNvPr id="2" name="Shape 0"/>
          <p:cNvSpPr/>
          <p:nvPr/>
        </p:nvSpPr>
        <p:spPr>
          <a:xfrm rot="480000">
            <a:off x="5486400" y="-914400"/>
            <a:ext cx="5029200" cy="6949440"/>
          </a:xfrm>
          <a:prstGeom prst="rect">
            <a:avLst/>
          </a:prstGeom>
          <a:solidFill>
            <a:srgbClr val="CE422B">
              <a:alpha val="88000"/>
            </a:srgbClr>
          </a:solidFill>
          <a:ln/>
        </p:spPr>
      </p:sp>
      <p:sp>
        <p:nvSpPr>
          <p:cNvPr id="3" name="Text 1"/>
          <p:cNvSpPr/>
          <p:nvPr/>
        </p:nvSpPr>
        <p:spPr>
          <a:xfrm>
            <a:off x="457200" y="548640"/>
            <a:ext cx="8229600" cy="640080"/>
          </a:xfrm>
          <a:prstGeom prst="rect">
            <a:avLst/>
          </a:prstGeom>
          <a:noFill/>
          <a:ln/>
        </p:spPr>
        <p:txBody>
          <a:bodyPr wrap="square" lIns="0" tIns="0" rIns="0" bIns="0" rtlCol="0" anchor="ctr"/>
          <a:lstStyle/>
          <a:p>
            <a:pPr marL="0" indent="0">
              <a:buNone/>
            </a:pPr>
            <a:r>
              <a:rPr lang="en-US" sz="3600" b="1" dirty="0">
                <a:solidFill>
                  <a:srgbClr val="FFFFFF"/>
                </a:solidFill>
                <a:latin typeface="Trebuchet MS" pitchFamily="34" charset="0"/>
                <a:ea typeface="Trebuchet MS" pitchFamily="34" charset="-122"/>
                <a:cs typeface="Trebuchet MS" pitchFamily="34" charset="-120"/>
              </a:rPr>
              <a:t>まとめ</a:t>
            </a:r>
            <a:endParaRPr lang="en-US" sz="3600" dirty="0"/>
          </a:p>
        </p:txBody>
      </p:sp>
      <p:sp>
        <p:nvSpPr>
          <p:cNvPr id="4" name="Shape 2"/>
          <p:cNvSpPr/>
          <p:nvPr/>
        </p:nvSpPr>
        <p:spPr>
          <a:xfrm>
            <a:off x="457200" y="1280160"/>
            <a:ext cx="1828800" cy="36576"/>
          </a:xfrm>
          <a:prstGeom prst="rect">
            <a:avLst/>
          </a:prstGeom>
          <a:solidFill>
            <a:srgbClr val="CE422B"/>
          </a:solidFill>
          <a:ln/>
        </p:spPr>
      </p:sp>
      <p:sp>
        <p:nvSpPr>
          <p:cNvPr id="5" name="Shape 3"/>
          <p:cNvSpPr/>
          <p:nvPr/>
        </p:nvSpPr>
        <p:spPr>
          <a:xfrm>
            <a:off x="548640" y="1600200"/>
            <a:ext cx="411480" cy="411480"/>
          </a:xfrm>
          <a:prstGeom prst="line">
            <a:avLst/>
          </a:prstGeom>
          <a:solidFill>
            <a:srgbClr val="CE422B"/>
          </a:solidFill>
          <a:ln/>
        </p:spPr>
      </p:sp>
      <p:sp>
        <p:nvSpPr>
          <p:cNvPr id="6" name="Text 4"/>
          <p:cNvSpPr/>
          <p:nvPr/>
        </p:nvSpPr>
        <p:spPr>
          <a:xfrm>
            <a:off x="548640" y="1600200"/>
            <a:ext cx="411480" cy="411480"/>
          </a:xfrm>
          <a:prstGeom prst="rect">
            <a:avLst/>
          </a:prstGeom>
          <a:noFill/>
          <a:ln/>
        </p:spPr>
        <p:txBody>
          <a:bodyPr wrap="square" lIns="0" tIns="0" rIns="0" bIns="0" rtlCol="0" anchor="ctr"/>
          <a:lstStyle/>
          <a:p>
            <a:pPr marL="0" indent="0" algn="ctr">
              <a:buNone/>
            </a:pPr>
            <a:r>
              <a:rPr lang="en-US" sz="1300" b="1" dirty="0">
                <a:solidFill>
                  <a:srgbClr val="FFFFFF"/>
                </a:solidFill>
                <a:latin typeface="Trebuchet MS" pitchFamily="34" charset="0"/>
                <a:ea typeface="Trebuchet MS" pitchFamily="34" charset="-122"/>
                <a:cs typeface="Trebuchet MS" pitchFamily="34" charset="-120"/>
              </a:rPr>
              <a:t>01</a:t>
            </a:r>
            <a:endParaRPr lang="en-US" sz="1300" dirty="0"/>
          </a:p>
        </p:txBody>
      </p:sp>
      <p:sp>
        <p:nvSpPr>
          <p:cNvPr id="7" name="Text 5"/>
          <p:cNvSpPr/>
          <p:nvPr/>
        </p:nvSpPr>
        <p:spPr>
          <a:xfrm>
            <a:off x="1188720" y="1554480"/>
            <a:ext cx="6400800" cy="502920"/>
          </a:xfrm>
          <a:prstGeom prst="rect">
            <a:avLst/>
          </a:prstGeom>
          <a:noFill/>
          <a:ln/>
        </p:spPr>
        <p:txBody>
          <a:bodyPr wrap="square" lIns="0" tIns="0" rIns="0" bIns="0" rtlCol="0" anchor="ctr"/>
          <a:lstStyle/>
          <a:p>
            <a:pPr marL="0" indent="0">
              <a:buNone/>
            </a:pPr>
            <a:r>
              <a:rPr lang="en-US" sz="1500" dirty="0">
                <a:solidFill>
                  <a:srgbClr val="C4C4D4"/>
                </a:solidFill>
                <a:latin typeface="Calibri" pitchFamily="34" charset="0"/>
                <a:ea typeface="Calibri" pitchFamily="34" charset="-122"/>
                <a:cs typeface="Calibri" pitchFamily="34" charset="-120"/>
              </a:rPr>
              <a:t>所有権と借用は Axum の共有ステート（Arc&lt;Mutex&lt;T&gt;&gt;）で体感</a:t>
            </a:r>
            <a:endParaRPr lang="en-US" sz="1500" dirty="0"/>
          </a:p>
        </p:txBody>
      </p:sp>
      <p:sp>
        <p:nvSpPr>
          <p:cNvPr id="8" name="Shape 6"/>
          <p:cNvSpPr/>
          <p:nvPr/>
        </p:nvSpPr>
        <p:spPr>
          <a:xfrm>
            <a:off x="548640" y="2286000"/>
            <a:ext cx="411480" cy="411480"/>
          </a:xfrm>
          <a:prstGeom prst="line">
            <a:avLst/>
          </a:prstGeom>
          <a:solidFill>
            <a:srgbClr val="F5A623"/>
          </a:solidFill>
          <a:ln/>
        </p:spPr>
      </p:sp>
      <p:sp>
        <p:nvSpPr>
          <p:cNvPr id="9" name="Text 7"/>
          <p:cNvSpPr/>
          <p:nvPr/>
        </p:nvSpPr>
        <p:spPr>
          <a:xfrm>
            <a:off x="548640" y="2286000"/>
            <a:ext cx="411480" cy="411480"/>
          </a:xfrm>
          <a:prstGeom prst="rect">
            <a:avLst/>
          </a:prstGeom>
          <a:noFill/>
          <a:ln/>
        </p:spPr>
        <p:txBody>
          <a:bodyPr wrap="square" lIns="0" tIns="0" rIns="0" bIns="0" rtlCol="0" anchor="ctr"/>
          <a:lstStyle/>
          <a:p>
            <a:pPr marL="0" indent="0" algn="ctr">
              <a:buNone/>
            </a:pPr>
            <a:r>
              <a:rPr lang="en-US" sz="1300" b="1" dirty="0">
                <a:solidFill>
                  <a:srgbClr val="FFFFFF"/>
                </a:solidFill>
                <a:latin typeface="Trebuchet MS" pitchFamily="34" charset="0"/>
                <a:ea typeface="Trebuchet MS" pitchFamily="34" charset="-122"/>
                <a:cs typeface="Trebuchet MS" pitchFamily="34" charset="-120"/>
              </a:rPr>
              <a:t>02</a:t>
            </a:r>
            <a:endParaRPr lang="en-US" sz="1300" dirty="0"/>
          </a:p>
        </p:txBody>
      </p:sp>
      <p:sp>
        <p:nvSpPr>
          <p:cNvPr id="10" name="Text 8"/>
          <p:cNvSpPr/>
          <p:nvPr/>
        </p:nvSpPr>
        <p:spPr>
          <a:xfrm>
            <a:off x="1188720" y="2240280"/>
            <a:ext cx="6400800" cy="502920"/>
          </a:xfrm>
          <a:prstGeom prst="rect">
            <a:avLst/>
          </a:prstGeom>
          <a:noFill/>
          <a:ln/>
        </p:spPr>
        <p:txBody>
          <a:bodyPr wrap="square" lIns="0" tIns="0" rIns="0" bIns="0" rtlCol="0" anchor="ctr"/>
          <a:lstStyle/>
          <a:p>
            <a:pPr marL="0" indent="0">
              <a:buNone/>
            </a:pPr>
            <a:r>
              <a:rPr lang="en-US" sz="1500" dirty="0">
                <a:solidFill>
                  <a:srgbClr val="C4C4D4"/>
                </a:solidFill>
                <a:latin typeface="Calibri" pitchFamily="34" charset="0"/>
                <a:ea typeface="Calibri" pitchFamily="34" charset="-122"/>
                <a:cs typeface="Calibri" pitchFamily="34" charset="-120"/>
              </a:rPr>
              <a:t>trait で抽象化してテスト容易性を確保（dyn Trait が実用的）</a:t>
            </a:r>
            <a:endParaRPr lang="en-US" sz="1500" dirty="0"/>
          </a:p>
        </p:txBody>
      </p:sp>
      <p:sp>
        <p:nvSpPr>
          <p:cNvPr id="11" name="Shape 9"/>
          <p:cNvSpPr/>
          <p:nvPr/>
        </p:nvSpPr>
        <p:spPr>
          <a:xfrm>
            <a:off x="548640" y="2971800"/>
            <a:ext cx="411480" cy="411480"/>
          </a:xfrm>
          <a:prstGeom prst="line">
            <a:avLst/>
          </a:prstGeom>
          <a:solidFill>
            <a:srgbClr val="2DD4BF"/>
          </a:solidFill>
          <a:ln/>
        </p:spPr>
      </p:sp>
      <p:sp>
        <p:nvSpPr>
          <p:cNvPr id="12" name="Text 10"/>
          <p:cNvSpPr/>
          <p:nvPr/>
        </p:nvSpPr>
        <p:spPr>
          <a:xfrm>
            <a:off x="548640" y="2971800"/>
            <a:ext cx="411480" cy="411480"/>
          </a:xfrm>
          <a:prstGeom prst="rect">
            <a:avLst/>
          </a:prstGeom>
          <a:noFill/>
          <a:ln/>
        </p:spPr>
        <p:txBody>
          <a:bodyPr wrap="square" lIns="0" tIns="0" rIns="0" bIns="0" rtlCol="0" anchor="ctr"/>
          <a:lstStyle/>
          <a:p>
            <a:pPr marL="0" indent="0" algn="ctr">
              <a:buNone/>
            </a:pPr>
            <a:r>
              <a:rPr lang="en-US" sz="1300" b="1" dirty="0">
                <a:solidFill>
                  <a:srgbClr val="FFFFFF"/>
                </a:solidFill>
                <a:latin typeface="Trebuchet MS" pitchFamily="34" charset="0"/>
                <a:ea typeface="Trebuchet MS" pitchFamily="34" charset="-122"/>
                <a:cs typeface="Trebuchet MS" pitchFamily="34" charset="-120"/>
              </a:rPr>
              <a:t>03</a:t>
            </a:r>
            <a:endParaRPr lang="en-US" sz="1300" dirty="0"/>
          </a:p>
        </p:txBody>
      </p:sp>
      <p:sp>
        <p:nvSpPr>
          <p:cNvPr id="13" name="Text 11"/>
          <p:cNvSpPr/>
          <p:nvPr/>
        </p:nvSpPr>
        <p:spPr>
          <a:xfrm>
            <a:off x="1188720" y="2926080"/>
            <a:ext cx="6400800" cy="502920"/>
          </a:xfrm>
          <a:prstGeom prst="rect">
            <a:avLst/>
          </a:prstGeom>
          <a:noFill/>
          <a:ln/>
        </p:spPr>
        <p:txBody>
          <a:bodyPr wrap="square" lIns="0" tIns="0" rIns="0" bIns="0" rtlCol="0" anchor="ctr"/>
          <a:lstStyle/>
          <a:p>
            <a:pPr marL="0" indent="0">
              <a:buNone/>
            </a:pPr>
            <a:r>
              <a:rPr lang="en-US" sz="1500" dirty="0">
                <a:solidFill>
                  <a:srgbClr val="C4C4D4"/>
                </a:solidFill>
                <a:latin typeface="Calibri" pitchFamily="34" charset="0"/>
                <a:ea typeface="Calibri" pitchFamily="34" charset="-122"/>
                <a:cs typeface="Calibri" pitchFamily="34" charset="-120"/>
              </a:rPr>
              <a:t>非同期の地雷: Send / 'static / blocking を意識する</a:t>
            </a:r>
            <a:endParaRPr lang="en-US" sz="1500" dirty="0"/>
          </a:p>
        </p:txBody>
      </p:sp>
      <p:sp>
        <p:nvSpPr>
          <p:cNvPr id="14" name="Shape 12"/>
          <p:cNvSpPr/>
          <p:nvPr/>
        </p:nvSpPr>
        <p:spPr>
          <a:xfrm>
            <a:off x="548640" y="3657600"/>
            <a:ext cx="411480" cy="411480"/>
          </a:xfrm>
          <a:prstGeom prst="line">
            <a:avLst/>
          </a:prstGeom>
          <a:solidFill>
            <a:srgbClr val="60A5FA"/>
          </a:solidFill>
          <a:ln/>
        </p:spPr>
      </p:sp>
      <p:sp>
        <p:nvSpPr>
          <p:cNvPr id="15" name="Text 13"/>
          <p:cNvSpPr/>
          <p:nvPr/>
        </p:nvSpPr>
        <p:spPr>
          <a:xfrm>
            <a:off x="548640" y="3657600"/>
            <a:ext cx="411480" cy="411480"/>
          </a:xfrm>
          <a:prstGeom prst="rect">
            <a:avLst/>
          </a:prstGeom>
          <a:noFill/>
          <a:ln/>
        </p:spPr>
        <p:txBody>
          <a:bodyPr wrap="square" lIns="0" tIns="0" rIns="0" bIns="0" rtlCol="0" anchor="ctr"/>
          <a:lstStyle/>
          <a:p>
            <a:pPr marL="0" indent="0" algn="ctr">
              <a:buNone/>
            </a:pPr>
            <a:r>
              <a:rPr lang="en-US" sz="1300" b="1" dirty="0">
                <a:solidFill>
                  <a:srgbClr val="FFFFFF"/>
                </a:solidFill>
                <a:latin typeface="Trebuchet MS" pitchFamily="34" charset="0"/>
                <a:ea typeface="Trebuchet MS" pitchFamily="34" charset="-122"/>
                <a:cs typeface="Trebuchet MS" pitchFamily="34" charset="-120"/>
              </a:rPr>
              <a:t>04</a:t>
            </a:r>
            <a:endParaRPr lang="en-US" sz="1300" dirty="0"/>
          </a:p>
        </p:txBody>
      </p:sp>
      <p:sp>
        <p:nvSpPr>
          <p:cNvPr id="16" name="Text 14"/>
          <p:cNvSpPr/>
          <p:nvPr/>
        </p:nvSpPr>
        <p:spPr>
          <a:xfrm>
            <a:off x="1188720" y="3611880"/>
            <a:ext cx="6400800" cy="502920"/>
          </a:xfrm>
          <a:prstGeom prst="rect">
            <a:avLst/>
          </a:prstGeom>
          <a:noFill/>
          <a:ln/>
        </p:spPr>
        <p:txBody>
          <a:bodyPr wrap="square" lIns="0" tIns="0" rIns="0" bIns="0" rtlCol="0" anchor="ctr"/>
          <a:lstStyle/>
          <a:p>
            <a:pPr marL="0" indent="0">
              <a:buNone/>
            </a:pPr>
            <a:r>
              <a:rPr lang="en-US" sz="1500" dirty="0">
                <a:solidFill>
                  <a:srgbClr val="C4C4D4"/>
                </a:solidFill>
                <a:latin typeface="Calibri" pitchFamily="34" charset="0"/>
                <a:ea typeface="Calibri" pitchFamily="34" charset="-122"/>
                <a:cs typeface="Calibri" pitchFamily="34" charset="-120"/>
              </a:rPr>
              <a:t>Claude Code は答えを出す。問いを立てるのは自分。</a:t>
            </a:r>
            <a:endParaRPr lang="en-US" sz="1500" dirty="0"/>
          </a:p>
        </p:txBody>
      </p:sp>
      <p:sp>
        <p:nvSpPr>
          <p:cNvPr id="17" name="Text 15"/>
          <p:cNvSpPr/>
          <p:nvPr/>
        </p:nvSpPr>
        <p:spPr>
          <a:xfrm>
            <a:off x="457200" y="4160520"/>
            <a:ext cx="8229600" cy="365760"/>
          </a:xfrm>
          <a:prstGeom prst="rect">
            <a:avLst/>
          </a:prstGeom>
          <a:noFill/>
          <a:ln/>
        </p:spPr>
        <p:txBody>
          <a:bodyPr wrap="square" lIns="0" tIns="0" rIns="0" bIns="0" rtlCol="0" anchor="ctr"/>
          <a:lstStyle/>
          <a:p>
            <a:pPr marL="0" indent="0">
              <a:buNone/>
            </a:pPr>
            <a:r>
              <a:rPr lang="en-US" sz="2000" b="1" dirty="0">
                <a:solidFill>
                  <a:srgbClr val="F5A623"/>
                </a:solidFill>
                <a:latin typeface="Trebuchet MS" pitchFamily="34" charset="0"/>
                <a:ea typeface="Trebuchet MS" pitchFamily="34" charset="-122"/>
                <a:cs typeface="Trebuchet MS" pitchFamily="34" charset="-120"/>
              </a:rPr>
              <a:t>コンパイラは敵じゃない ─ 最強のコードレビュワー</a:t>
            </a:r>
            <a:endParaRPr lang="en-US" sz="2000" dirty="0"/>
          </a:p>
        </p:txBody>
      </p:sp>
      <p:sp>
        <p:nvSpPr>
          <p:cNvPr id="18" name="Text 16"/>
          <p:cNvSpPr/>
          <p:nvPr/>
        </p:nvSpPr>
        <p:spPr>
          <a:xfrm>
            <a:off x="457200" y="4526280"/>
            <a:ext cx="8229600" cy="320040"/>
          </a:xfrm>
          <a:prstGeom prst="rect">
            <a:avLst/>
          </a:prstGeom>
          <a:noFill/>
          <a:ln/>
        </p:spPr>
        <p:txBody>
          <a:bodyPr wrap="square" lIns="0" tIns="0" rIns="0" bIns="0" rtlCol="0" anchor="ctr"/>
          <a:lstStyle/>
          <a:p>
            <a:pPr marL="0" indent="0">
              <a:buNone/>
            </a:pPr>
            <a:r>
              <a:rPr lang="en-US" sz="1400" dirty="0">
                <a:solidFill>
                  <a:srgbClr val="C4C4D4"/>
                </a:solidFill>
                <a:latin typeface="Calibri" pitchFamily="34" charset="0"/>
                <a:ea typeface="Calibri" pitchFamily="34" charset="-122"/>
                <a:cs typeface="Calibri" pitchFamily="34" charset="-120"/>
              </a:rPr>
              <a:t>Rust のコンパイラに鍛えられると、どの言語で書いても強くなる</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A1A2E"/>
        </a:solidFill>
        <a:effectLst/>
      </p:bgPr>
    </p:bg>
    <p:spTree>
      <p:nvGrpSpPr>
        <p:cNvPr id="1" name=""/>
        <p:cNvGrpSpPr/>
        <p:nvPr/>
      </p:nvGrpSpPr>
      <p:grpSpPr>
        <a:xfrm>
          <a:off x="0" y="0"/>
          <a:ext cx="0" cy="0"/>
          <a:chOff x="0" y="0"/>
          <a:chExt cx="0" cy="0"/>
        </a:xfrm>
      </p:grpSpPr>
      <p:sp>
        <p:nvSpPr>
          <p:cNvPr id="2" name="Text 0"/>
          <p:cNvSpPr/>
          <p:nvPr/>
        </p:nvSpPr>
        <p:spPr>
          <a:xfrm>
            <a:off x="8046720" y="4754880"/>
            <a:ext cx="914400" cy="320040"/>
          </a:xfrm>
          <a:prstGeom prst="rect">
            <a:avLst/>
          </a:prstGeom>
          <a:noFill/>
          <a:ln/>
        </p:spPr>
        <p:txBody>
          <a:bodyPr wrap="square" rtlCol="0" anchor="ctr"/>
          <a:lstStyle/>
          <a:p>
            <a:pPr marL="0" indent="0" algn="r">
              <a:buNone/>
            </a:pPr>
            <a:r>
              <a:rPr lang="en-US" sz="1000" dirty="0">
                <a:solidFill>
                  <a:srgbClr val="8B8BA7"/>
                </a:solidFill>
                <a:latin typeface="Calibri" pitchFamily="34" charset="0"/>
                <a:ea typeface="Calibri" pitchFamily="34" charset="-122"/>
                <a:cs typeface="Calibri" pitchFamily="34" charset="-120"/>
              </a:rPr>
              <a:t>2 / 14</a:t>
            </a:r>
            <a:endParaRPr lang="en-US" sz="1000" dirty="0"/>
          </a:p>
        </p:txBody>
      </p:sp>
      <p:sp>
        <p:nvSpPr>
          <p:cNvPr id="3" name="Text 1"/>
          <p:cNvSpPr/>
          <p:nvPr/>
        </p:nvSpPr>
        <p:spPr>
          <a:xfrm>
            <a:off x="457200" y="274320"/>
            <a:ext cx="8229600" cy="640080"/>
          </a:xfrm>
          <a:prstGeom prst="rect">
            <a:avLst/>
          </a:prstGeom>
          <a:noFill/>
          <a:ln/>
        </p:spPr>
        <p:txBody>
          <a:bodyPr wrap="square" lIns="0" tIns="0" rIns="0" bIns="0" rtlCol="0" anchor="ctr"/>
          <a:lstStyle/>
          <a:p>
            <a:pPr marL="0" indent="0">
              <a:buNone/>
            </a:pPr>
            <a:r>
              <a:rPr lang="en-US" sz="3200" b="1" dirty="0">
                <a:solidFill>
                  <a:srgbClr val="FFFFFF"/>
                </a:solidFill>
                <a:latin typeface="Trebuchet MS" pitchFamily="34" charset="0"/>
                <a:ea typeface="Trebuchet MS" pitchFamily="34" charset="-122"/>
                <a:cs typeface="Trebuchet MS" pitchFamily="34" charset="-120"/>
              </a:rPr>
              <a:t>今日のロードマップ</a:t>
            </a:r>
            <a:endParaRPr lang="en-US" sz="3200" dirty="0"/>
          </a:p>
        </p:txBody>
      </p:sp>
      <p:sp>
        <p:nvSpPr>
          <p:cNvPr id="4" name="Shape 2"/>
          <p:cNvSpPr/>
          <p:nvPr/>
        </p:nvSpPr>
        <p:spPr>
          <a:xfrm>
            <a:off x="548640" y="1234440"/>
            <a:ext cx="502920" cy="502920"/>
          </a:xfrm>
          <a:prstGeom prst="line">
            <a:avLst/>
          </a:prstGeom>
          <a:solidFill>
            <a:srgbClr val="CE422B"/>
          </a:solidFill>
          <a:ln/>
        </p:spPr>
      </p:sp>
      <p:sp>
        <p:nvSpPr>
          <p:cNvPr id="5" name="Text 3"/>
          <p:cNvSpPr/>
          <p:nvPr/>
        </p:nvSpPr>
        <p:spPr>
          <a:xfrm>
            <a:off x="548640" y="1234440"/>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01</a:t>
            </a:r>
            <a:endParaRPr lang="en-US" sz="1600" dirty="0"/>
          </a:p>
        </p:txBody>
      </p:sp>
      <p:sp>
        <p:nvSpPr>
          <p:cNvPr id="6" name="Text 4"/>
          <p:cNvSpPr/>
          <p:nvPr/>
        </p:nvSpPr>
        <p:spPr>
          <a:xfrm>
            <a:off x="1280160" y="1188720"/>
            <a:ext cx="4572000" cy="365760"/>
          </a:xfrm>
          <a:prstGeom prst="rect">
            <a:avLst/>
          </a:prstGeom>
          <a:noFill/>
          <a:ln/>
        </p:spPr>
        <p:txBody>
          <a:bodyPr wrap="square" lIns="0" tIns="0" rIns="0" bIns="0" rtlCol="0" anchor="ctr"/>
          <a:lstStyle/>
          <a:p>
            <a:pPr marL="0" indent="0">
              <a:buNone/>
            </a:pPr>
            <a:r>
              <a:rPr lang="en-US" sz="2000" b="1" dirty="0">
                <a:solidFill>
                  <a:srgbClr val="FFFFFF"/>
                </a:solidFill>
                <a:latin typeface="Trebuchet MS" pitchFamily="34" charset="0"/>
                <a:ea typeface="Trebuchet MS" pitchFamily="34" charset="-122"/>
                <a:cs typeface="Trebuchet MS" pitchFamily="34" charset="-120"/>
              </a:rPr>
              <a:t>所有権と借用</a:t>
            </a:r>
            <a:endParaRPr lang="en-US" sz="2000" dirty="0"/>
          </a:p>
        </p:txBody>
      </p:sp>
      <p:sp>
        <p:nvSpPr>
          <p:cNvPr id="7" name="Text 5"/>
          <p:cNvSpPr/>
          <p:nvPr/>
        </p:nvSpPr>
        <p:spPr>
          <a:xfrm>
            <a:off x="1280160" y="1536192"/>
            <a:ext cx="4572000" cy="274320"/>
          </a:xfrm>
          <a:prstGeom prst="rect">
            <a:avLst/>
          </a:prstGeom>
          <a:noFill/>
          <a:ln/>
        </p:spPr>
        <p:txBody>
          <a:bodyPr wrap="square" lIns="0" tIns="0" rIns="0" bIns="0" rtlCol="0" anchor="ctr"/>
          <a:lstStyle/>
          <a:p>
            <a:pPr marL="0" indent="0">
              <a:buNone/>
            </a:pPr>
            <a:r>
              <a:rPr lang="en-US" sz="1200" dirty="0">
                <a:solidFill>
                  <a:srgbClr val="8B8BA7"/>
                </a:solidFill>
                <a:latin typeface="Calibri" pitchFamily="34" charset="0"/>
                <a:ea typeface="Calibri" pitchFamily="34" charset="-122"/>
                <a:cs typeface="Calibri" pitchFamily="34" charset="-120"/>
              </a:rPr>
              <a:t>Axum の共有ステートで体感する</a:t>
            </a:r>
            <a:endParaRPr lang="en-US" sz="1200" dirty="0"/>
          </a:p>
        </p:txBody>
      </p:sp>
      <p:sp>
        <p:nvSpPr>
          <p:cNvPr id="8" name="Text 6"/>
          <p:cNvSpPr/>
          <p:nvPr/>
        </p:nvSpPr>
        <p:spPr>
          <a:xfrm>
            <a:off x="7498080" y="1261872"/>
            <a:ext cx="914400" cy="320040"/>
          </a:xfrm>
          <a:prstGeom prst="rect">
            <a:avLst/>
          </a:prstGeom>
          <a:noFill/>
          <a:ln/>
        </p:spPr>
        <p:txBody>
          <a:bodyPr wrap="square" lIns="0" tIns="0" rIns="0" bIns="0" rtlCol="0" anchor="ctr"/>
          <a:lstStyle/>
          <a:p>
            <a:pPr marL="0" indent="0" algn="r">
              <a:buNone/>
            </a:pPr>
            <a:r>
              <a:rPr lang="en-US" sz="1200" dirty="0">
                <a:solidFill>
                  <a:srgbClr val="CE422B"/>
                </a:solidFill>
                <a:latin typeface="Consolas" pitchFamily="34" charset="0"/>
                <a:ea typeface="Consolas" pitchFamily="34" charset="-122"/>
                <a:cs typeface="Consolas" pitchFamily="34" charset="-120"/>
              </a:rPr>
              <a:t>20 min</a:t>
            </a:r>
            <a:endParaRPr lang="en-US" sz="1200" dirty="0"/>
          </a:p>
        </p:txBody>
      </p:sp>
      <p:sp>
        <p:nvSpPr>
          <p:cNvPr id="9" name="Shape 7"/>
          <p:cNvSpPr/>
          <p:nvPr/>
        </p:nvSpPr>
        <p:spPr>
          <a:xfrm>
            <a:off x="548640" y="2194560"/>
            <a:ext cx="502920" cy="502920"/>
          </a:xfrm>
          <a:prstGeom prst="line">
            <a:avLst/>
          </a:prstGeom>
          <a:solidFill>
            <a:srgbClr val="F5A623"/>
          </a:solidFill>
          <a:ln/>
        </p:spPr>
      </p:sp>
      <p:sp>
        <p:nvSpPr>
          <p:cNvPr id="10" name="Text 8"/>
          <p:cNvSpPr/>
          <p:nvPr/>
        </p:nvSpPr>
        <p:spPr>
          <a:xfrm>
            <a:off x="548640" y="2194560"/>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02</a:t>
            </a:r>
            <a:endParaRPr lang="en-US" sz="1600" dirty="0"/>
          </a:p>
        </p:txBody>
      </p:sp>
      <p:sp>
        <p:nvSpPr>
          <p:cNvPr id="11" name="Text 9"/>
          <p:cNvSpPr/>
          <p:nvPr/>
        </p:nvSpPr>
        <p:spPr>
          <a:xfrm>
            <a:off x="1280160" y="2148840"/>
            <a:ext cx="4572000" cy="365760"/>
          </a:xfrm>
          <a:prstGeom prst="rect">
            <a:avLst/>
          </a:prstGeom>
          <a:noFill/>
          <a:ln/>
        </p:spPr>
        <p:txBody>
          <a:bodyPr wrap="square" lIns="0" tIns="0" rIns="0" bIns="0" rtlCol="0" anchor="ctr"/>
          <a:lstStyle/>
          <a:p>
            <a:pPr marL="0" indent="0">
              <a:buNone/>
            </a:pPr>
            <a:r>
              <a:rPr lang="en-US" sz="2000" b="1" dirty="0">
                <a:solidFill>
                  <a:srgbClr val="FFFFFF"/>
                </a:solidFill>
                <a:latin typeface="Trebuchet MS" pitchFamily="34" charset="0"/>
                <a:ea typeface="Trebuchet MS" pitchFamily="34" charset="-122"/>
                <a:cs typeface="Trebuchet MS" pitchFamily="34" charset="-120"/>
              </a:rPr>
              <a:t>トレイトで抽象化</a:t>
            </a:r>
            <a:endParaRPr lang="en-US" sz="2000" dirty="0"/>
          </a:p>
        </p:txBody>
      </p:sp>
      <p:sp>
        <p:nvSpPr>
          <p:cNvPr id="12" name="Text 10"/>
          <p:cNvSpPr/>
          <p:nvPr/>
        </p:nvSpPr>
        <p:spPr>
          <a:xfrm>
            <a:off x="1280160" y="2496312"/>
            <a:ext cx="4572000" cy="274320"/>
          </a:xfrm>
          <a:prstGeom prst="rect">
            <a:avLst/>
          </a:prstGeom>
          <a:noFill/>
          <a:ln/>
        </p:spPr>
        <p:txBody>
          <a:bodyPr wrap="square" lIns="0" tIns="0" rIns="0" bIns="0" rtlCol="0" anchor="ctr"/>
          <a:lstStyle/>
          <a:p>
            <a:pPr marL="0" indent="0">
              <a:buNone/>
            </a:pPr>
            <a:r>
              <a:rPr lang="en-US" sz="1200" dirty="0">
                <a:solidFill>
                  <a:srgbClr val="8B8BA7"/>
                </a:solidFill>
                <a:latin typeface="Calibri" pitchFamily="34" charset="0"/>
                <a:ea typeface="Calibri" pitchFamily="34" charset="-122"/>
                <a:cs typeface="Calibri" pitchFamily="34" charset="-120"/>
              </a:rPr>
              <a:t>リポジトリパターンで依存性注入</a:t>
            </a:r>
            <a:endParaRPr lang="en-US" sz="1200" dirty="0"/>
          </a:p>
        </p:txBody>
      </p:sp>
      <p:sp>
        <p:nvSpPr>
          <p:cNvPr id="13" name="Text 11"/>
          <p:cNvSpPr/>
          <p:nvPr/>
        </p:nvSpPr>
        <p:spPr>
          <a:xfrm>
            <a:off x="7498080" y="2221992"/>
            <a:ext cx="914400" cy="320040"/>
          </a:xfrm>
          <a:prstGeom prst="rect">
            <a:avLst/>
          </a:prstGeom>
          <a:noFill/>
          <a:ln/>
        </p:spPr>
        <p:txBody>
          <a:bodyPr wrap="square" lIns="0" tIns="0" rIns="0" bIns="0" rtlCol="0" anchor="ctr"/>
          <a:lstStyle/>
          <a:p>
            <a:pPr marL="0" indent="0" algn="r">
              <a:buNone/>
            </a:pPr>
            <a:r>
              <a:rPr lang="en-US" sz="1200" dirty="0">
                <a:solidFill>
                  <a:srgbClr val="F5A623"/>
                </a:solidFill>
                <a:latin typeface="Consolas" pitchFamily="34" charset="0"/>
                <a:ea typeface="Consolas" pitchFamily="34" charset="-122"/>
                <a:cs typeface="Consolas" pitchFamily="34" charset="-120"/>
              </a:rPr>
              <a:t>20 min</a:t>
            </a:r>
            <a:endParaRPr lang="en-US" sz="1200" dirty="0"/>
          </a:p>
        </p:txBody>
      </p:sp>
      <p:sp>
        <p:nvSpPr>
          <p:cNvPr id="14" name="Shape 12"/>
          <p:cNvSpPr/>
          <p:nvPr/>
        </p:nvSpPr>
        <p:spPr>
          <a:xfrm>
            <a:off x="548640" y="3154680"/>
            <a:ext cx="502920" cy="502920"/>
          </a:xfrm>
          <a:prstGeom prst="line">
            <a:avLst/>
          </a:prstGeom>
          <a:solidFill>
            <a:srgbClr val="2DD4BF"/>
          </a:solidFill>
          <a:ln/>
        </p:spPr>
      </p:sp>
      <p:sp>
        <p:nvSpPr>
          <p:cNvPr id="15" name="Text 13"/>
          <p:cNvSpPr/>
          <p:nvPr/>
        </p:nvSpPr>
        <p:spPr>
          <a:xfrm>
            <a:off x="548640" y="3154680"/>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03</a:t>
            </a:r>
            <a:endParaRPr lang="en-US" sz="1600" dirty="0"/>
          </a:p>
        </p:txBody>
      </p:sp>
      <p:sp>
        <p:nvSpPr>
          <p:cNvPr id="16" name="Text 14"/>
          <p:cNvSpPr/>
          <p:nvPr/>
        </p:nvSpPr>
        <p:spPr>
          <a:xfrm>
            <a:off x="1280160" y="3108960"/>
            <a:ext cx="4572000" cy="365760"/>
          </a:xfrm>
          <a:prstGeom prst="rect">
            <a:avLst/>
          </a:prstGeom>
          <a:noFill/>
          <a:ln/>
        </p:spPr>
        <p:txBody>
          <a:bodyPr wrap="square" lIns="0" tIns="0" rIns="0" bIns="0" rtlCol="0" anchor="ctr"/>
          <a:lstStyle/>
          <a:p>
            <a:pPr marL="0" indent="0">
              <a:buNone/>
            </a:pPr>
            <a:r>
              <a:rPr lang="en-US" sz="2000" b="1" dirty="0">
                <a:solidFill>
                  <a:srgbClr val="FFFFFF"/>
                </a:solidFill>
                <a:latin typeface="Trebuchet MS" pitchFamily="34" charset="0"/>
                <a:ea typeface="Trebuchet MS" pitchFamily="34" charset="-122"/>
                <a:cs typeface="Trebuchet MS" pitchFamily="34" charset="-120"/>
              </a:rPr>
              <a:t>非同期の 3 つの地雷</a:t>
            </a:r>
            <a:endParaRPr lang="en-US" sz="2000" dirty="0"/>
          </a:p>
        </p:txBody>
      </p:sp>
      <p:sp>
        <p:nvSpPr>
          <p:cNvPr id="17" name="Text 15"/>
          <p:cNvSpPr/>
          <p:nvPr/>
        </p:nvSpPr>
        <p:spPr>
          <a:xfrm>
            <a:off x="1280160" y="3456432"/>
            <a:ext cx="4572000" cy="274320"/>
          </a:xfrm>
          <a:prstGeom prst="rect">
            <a:avLst/>
          </a:prstGeom>
          <a:noFill/>
          <a:ln/>
        </p:spPr>
        <p:txBody>
          <a:bodyPr wrap="square" lIns="0" tIns="0" rIns="0" bIns="0" rtlCol="0" anchor="ctr"/>
          <a:lstStyle/>
          <a:p>
            <a:pPr marL="0" indent="0">
              <a:buNone/>
            </a:pPr>
            <a:r>
              <a:rPr lang="en-US" sz="1200" dirty="0">
                <a:solidFill>
                  <a:srgbClr val="8B8BA7"/>
                </a:solidFill>
                <a:latin typeface="Calibri" pitchFamily="34" charset="0"/>
                <a:ea typeface="Calibri" pitchFamily="34" charset="-122"/>
                <a:cs typeface="Calibri" pitchFamily="34" charset="-120"/>
              </a:rPr>
              <a:t>Send / 'static / blocking</a:t>
            </a:r>
            <a:endParaRPr lang="en-US" sz="1200" dirty="0"/>
          </a:p>
        </p:txBody>
      </p:sp>
      <p:sp>
        <p:nvSpPr>
          <p:cNvPr id="18" name="Text 16"/>
          <p:cNvSpPr/>
          <p:nvPr/>
        </p:nvSpPr>
        <p:spPr>
          <a:xfrm>
            <a:off x="7498080" y="3182112"/>
            <a:ext cx="914400" cy="320040"/>
          </a:xfrm>
          <a:prstGeom prst="rect">
            <a:avLst/>
          </a:prstGeom>
          <a:noFill/>
          <a:ln/>
        </p:spPr>
        <p:txBody>
          <a:bodyPr wrap="square" lIns="0" tIns="0" rIns="0" bIns="0" rtlCol="0" anchor="ctr"/>
          <a:lstStyle/>
          <a:p>
            <a:pPr marL="0" indent="0" algn="r">
              <a:buNone/>
            </a:pPr>
            <a:r>
              <a:rPr lang="en-US" sz="1200" dirty="0">
                <a:solidFill>
                  <a:srgbClr val="2DD4BF"/>
                </a:solidFill>
                <a:latin typeface="Consolas" pitchFamily="34" charset="0"/>
                <a:ea typeface="Consolas" pitchFamily="34" charset="-122"/>
                <a:cs typeface="Consolas" pitchFamily="34" charset="-120"/>
              </a:rPr>
              <a:t>15 min</a:t>
            </a:r>
            <a:endParaRPr lang="en-US" sz="1200" dirty="0"/>
          </a:p>
        </p:txBody>
      </p:sp>
      <p:sp>
        <p:nvSpPr>
          <p:cNvPr id="19" name="Shape 17"/>
          <p:cNvSpPr/>
          <p:nvPr/>
        </p:nvSpPr>
        <p:spPr>
          <a:xfrm>
            <a:off x="548640" y="4114800"/>
            <a:ext cx="502920" cy="502920"/>
          </a:xfrm>
          <a:prstGeom prst="line">
            <a:avLst/>
          </a:prstGeom>
          <a:solidFill>
            <a:srgbClr val="60A5FA"/>
          </a:solidFill>
          <a:ln/>
        </p:spPr>
      </p:sp>
      <p:sp>
        <p:nvSpPr>
          <p:cNvPr id="20" name="Text 18"/>
          <p:cNvSpPr/>
          <p:nvPr/>
        </p:nvSpPr>
        <p:spPr>
          <a:xfrm>
            <a:off x="548640" y="4114800"/>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04</a:t>
            </a:r>
            <a:endParaRPr lang="en-US" sz="1600" dirty="0"/>
          </a:p>
        </p:txBody>
      </p:sp>
      <p:sp>
        <p:nvSpPr>
          <p:cNvPr id="21" name="Text 19"/>
          <p:cNvSpPr/>
          <p:nvPr/>
        </p:nvSpPr>
        <p:spPr>
          <a:xfrm>
            <a:off x="1280160" y="4069080"/>
            <a:ext cx="4572000" cy="365760"/>
          </a:xfrm>
          <a:prstGeom prst="rect">
            <a:avLst/>
          </a:prstGeom>
          <a:noFill/>
          <a:ln/>
        </p:spPr>
        <p:txBody>
          <a:bodyPr wrap="square" lIns="0" tIns="0" rIns="0" bIns="0" rtlCol="0" anchor="ctr"/>
          <a:lstStyle/>
          <a:p>
            <a:pPr marL="0" indent="0">
              <a:buNone/>
            </a:pPr>
            <a:r>
              <a:rPr lang="en-US" sz="2000" b="1" dirty="0">
                <a:solidFill>
                  <a:srgbClr val="FFFFFF"/>
                </a:solidFill>
                <a:latin typeface="Trebuchet MS" pitchFamily="34" charset="0"/>
                <a:ea typeface="Trebuchet MS" pitchFamily="34" charset="-122"/>
                <a:cs typeface="Trebuchet MS" pitchFamily="34" charset="-120"/>
              </a:rPr>
              <a:t>Claude Code との付き合い方</a:t>
            </a:r>
            <a:endParaRPr lang="en-US" sz="2000" dirty="0"/>
          </a:p>
        </p:txBody>
      </p:sp>
      <p:sp>
        <p:nvSpPr>
          <p:cNvPr id="22" name="Text 20"/>
          <p:cNvSpPr/>
          <p:nvPr/>
        </p:nvSpPr>
        <p:spPr>
          <a:xfrm>
            <a:off x="1280160" y="4416552"/>
            <a:ext cx="4572000" cy="274320"/>
          </a:xfrm>
          <a:prstGeom prst="rect">
            <a:avLst/>
          </a:prstGeom>
          <a:noFill/>
          <a:ln/>
        </p:spPr>
        <p:txBody>
          <a:bodyPr wrap="square" lIns="0" tIns="0" rIns="0" bIns="0" rtlCol="0" anchor="ctr"/>
          <a:lstStyle/>
          <a:p>
            <a:pPr marL="0" indent="0">
              <a:buNone/>
            </a:pPr>
            <a:r>
              <a:rPr lang="en-US" sz="1200" dirty="0">
                <a:solidFill>
                  <a:srgbClr val="8B8BA7"/>
                </a:solidFill>
                <a:latin typeface="Calibri" pitchFamily="34" charset="0"/>
                <a:ea typeface="Calibri" pitchFamily="34" charset="-122"/>
                <a:cs typeface="Calibri" pitchFamily="34" charset="-120"/>
              </a:rPr>
              <a:t>生成コードの読み方</a:t>
            </a:r>
            <a:endParaRPr lang="en-US" sz="1200" dirty="0"/>
          </a:p>
        </p:txBody>
      </p:sp>
      <p:sp>
        <p:nvSpPr>
          <p:cNvPr id="23" name="Text 21"/>
          <p:cNvSpPr/>
          <p:nvPr/>
        </p:nvSpPr>
        <p:spPr>
          <a:xfrm>
            <a:off x="7498080" y="4142232"/>
            <a:ext cx="914400" cy="320040"/>
          </a:xfrm>
          <a:prstGeom prst="rect">
            <a:avLst/>
          </a:prstGeom>
          <a:noFill/>
          <a:ln/>
        </p:spPr>
        <p:txBody>
          <a:bodyPr wrap="square" lIns="0" tIns="0" rIns="0" bIns="0" rtlCol="0" anchor="ctr"/>
          <a:lstStyle/>
          <a:p>
            <a:pPr marL="0" indent="0" algn="r">
              <a:buNone/>
            </a:pPr>
            <a:r>
              <a:rPr lang="en-US" sz="1200" dirty="0">
                <a:solidFill>
                  <a:srgbClr val="60A5FA"/>
                </a:solidFill>
                <a:latin typeface="Consolas" pitchFamily="34" charset="0"/>
                <a:ea typeface="Consolas" pitchFamily="34" charset="-122"/>
                <a:cs typeface="Consolas" pitchFamily="34" charset="-120"/>
              </a:rPr>
              <a:t>5 min</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1A2E"/>
        </a:solidFill>
        <a:effectLst/>
      </p:bgPr>
    </p:bg>
    <p:spTree>
      <p:nvGrpSpPr>
        <p:cNvPr id="1" name=""/>
        <p:cNvGrpSpPr/>
        <p:nvPr/>
      </p:nvGrpSpPr>
      <p:grpSpPr>
        <a:xfrm>
          <a:off x="0" y="0"/>
          <a:ext cx="0" cy="0"/>
          <a:chOff x="0" y="0"/>
          <a:chExt cx="0" cy="0"/>
        </a:xfrm>
      </p:grpSpPr>
      <p:sp>
        <p:nvSpPr>
          <p:cNvPr id="2" name="Text 0"/>
          <p:cNvSpPr/>
          <p:nvPr/>
        </p:nvSpPr>
        <p:spPr>
          <a:xfrm>
            <a:off x="8046720" y="4754880"/>
            <a:ext cx="914400" cy="320040"/>
          </a:xfrm>
          <a:prstGeom prst="rect">
            <a:avLst/>
          </a:prstGeom>
          <a:noFill/>
          <a:ln/>
        </p:spPr>
        <p:txBody>
          <a:bodyPr wrap="square" rtlCol="0" anchor="ctr"/>
          <a:lstStyle/>
          <a:p>
            <a:pPr marL="0" indent="0" algn="r">
              <a:buNone/>
            </a:pPr>
            <a:r>
              <a:rPr lang="en-US" sz="1000" dirty="0">
                <a:solidFill>
                  <a:srgbClr val="8B8BA7"/>
                </a:solidFill>
                <a:latin typeface="Calibri" pitchFamily="34" charset="0"/>
                <a:ea typeface="Calibri" pitchFamily="34" charset="-122"/>
                <a:cs typeface="Calibri" pitchFamily="34" charset="-120"/>
              </a:rPr>
              <a:t>3 / 14</a:t>
            </a:r>
            <a:endParaRPr lang="en-US" sz="1000" dirty="0"/>
          </a:p>
        </p:txBody>
      </p:sp>
      <p:sp>
        <p:nvSpPr>
          <p:cNvPr id="3" name="Shape 1"/>
          <p:cNvSpPr/>
          <p:nvPr/>
        </p:nvSpPr>
        <p:spPr>
          <a:xfrm>
            <a:off x="0" y="0"/>
            <a:ext cx="9144000" cy="5143500"/>
          </a:xfrm>
          <a:prstGeom prst="rect">
            <a:avLst/>
          </a:prstGeom>
          <a:solidFill>
            <a:srgbClr val="CE422B">
              <a:alpha val="10000"/>
            </a:srgbClr>
          </a:solidFill>
          <a:ln/>
        </p:spPr>
      </p:sp>
      <p:sp>
        <p:nvSpPr>
          <p:cNvPr id="4" name="Text 2"/>
          <p:cNvSpPr/>
          <p:nvPr/>
        </p:nvSpPr>
        <p:spPr>
          <a:xfrm>
            <a:off x="457200" y="731520"/>
            <a:ext cx="1828800" cy="1371600"/>
          </a:xfrm>
          <a:prstGeom prst="rect">
            <a:avLst/>
          </a:prstGeom>
          <a:noFill/>
          <a:ln/>
        </p:spPr>
        <p:txBody>
          <a:bodyPr wrap="square" lIns="0" tIns="0" rIns="0" bIns="0" rtlCol="0" anchor="ctr"/>
          <a:lstStyle/>
          <a:p>
            <a:pPr marL="0" indent="0">
              <a:buNone/>
            </a:pPr>
            <a:r>
              <a:rPr lang="en-US" sz="8000" b="1" dirty="0">
                <a:solidFill>
                  <a:srgbClr val="CE422B"/>
                </a:solidFill>
                <a:latin typeface="Trebuchet MS" pitchFamily="34" charset="0"/>
                <a:ea typeface="Trebuchet MS" pitchFamily="34" charset="-122"/>
                <a:cs typeface="Trebuchet MS" pitchFamily="34" charset="-120"/>
              </a:rPr>
              <a:t>01</a:t>
            </a:r>
            <a:endParaRPr lang="en-US" sz="8000" dirty="0"/>
          </a:p>
        </p:txBody>
      </p:sp>
      <p:sp>
        <p:nvSpPr>
          <p:cNvPr id="5" name="Text 3"/>
          <p:cNvSpPr/>
          <p:nvPr/>
        </p:nvSpPr>
        <p:spPr>
          <a:xfrm>
            <a:off x="457200" y="2011680"/>
            <a:ext cx="8229600" cy="822960"/>
          </a:xfrm>
          <a:prstGeom prst="rect">
            <a:avLst/>
          </a:prstGeom>
          <a:noFill/>
          <a:ln/>
        </p:spPr>
        <p:txBody>
          <a:bodyPr wrap="square" lIns="0" tIns="0" rIns="0" bIns="0" rtlCol="0" anchor="ctr"/>
          <a:lstStyle/>
          <a:p>
            <a:pPr marL="0" indent="0">
              <a:buNone/>
            </a:pPr>
            <a:r>
              <a:rPr lang="en-US" sz="4000" b="1" dirty="0">
                <a:solidFill>
                  <a:srgbClr val="FFFFFF"/>
                </a:solidFill>
                <a:latin typeface="Trebuchet MS" pitchFamily="34" charset="0"/>
                <a:ea typeface="Trebuchet MS" pitchFamily="34" charset="-122"/>
                <a:cs typeface="Trebuchet MS" pitchFamily="34" charset="-120"/>
              </a:rPr>
              <a:t>所有権と借用</a:t>
            </a:r>
            <a:endParaRPr lang="en-US" sz="4000" dirty="0"/>
          </a:p>
        </p:txBody>
      </p:sp>
      <p:sp>
        <p:nvSpPr>
          <p:cNvPr id="6" name="Text 4"/>
          <p:cNvSpPr/>
          <p:nvPr/>
        </p:nvSpPr>
        <p:spPr>
          <a:xfrm>
            <a:off x="457200" y="2834640"/>
            <a:ext cx="8229600" cy="457200"/>
          </a:xfrm>
          <a:prstGeom prst="rect">
            <a:avLst/>
          </a:prstGeom>
          <a:noFill/>
          <a:ln/>
        </p:spPr>
        <p:txBody>
          <a:bodyPr wrap="square" lIns="0" tIns="0" rIns="0" bIns="0" rtlCol="0" anchor="ctr"/>
          <a:lstStyle/>
          <a:p>
            <a:pPr marL="0" indent="0">
              <a:buNone/>
            </a:pPr>
            <a:r>
              <a:rPr lang="en-US" sz="1600" dirty="0">
                <a:solidFill>
                  <a:srgbClr val="C4C4D4"/>
                </a:solidFill>
                <a:latin typeface="Calibri" pitchFamily="34" charset="0"/>
                <a:ea typeface="Calibri" pitchFamily="34" charset="-122"/>
                <a:cs typeface="Calibri" pitchFamily="34" charset="-120"/>
              </a:rPr>
              <a:t>Axum の共有ステートで「コンパイラのお怒り」を体感する</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A1A2E"/>
        </a:solidFill>
        <a:effectLst/>
      </p:bgPr>
    </p:bg>
    <p:spTree>
      <p:nvGrpSpPr>
        <p:cNvPr id="1" name=""/>
        <p:cNvGrpSpPr/>
        <p:nvPr/>
      </p:nvGrpSpPr>
      <p:grpSpPr>
        <a:xfrm>
          <a:off x="0" y="0"/>
          <a:ext cx="0" cy="0"/>
          <a:chOff x="0" y="0"/>
          <a:chExt cx="0" cy="0"/>
        </a:xfrm>
      </p:grpSpPr>
      <p:sp>
        <p:nvSpPr>
          <p:cNvPr id="2" name="Text 0"/>
          <p:cNvSpPr/>
          <p:nvPr/>
        </p:nvSpPr>
        <p:spPr>
          <a:xfrm>
            <a:off x="8046720" y="4754880"/>
            <a:ext cx="914400" cy="320040"/>
          </a:xfrm>
          <a:prstGeom prst="rect">
            <a:avLst/>
          </a:prstGeom>
          <a:noFill/>
          <a:ln/>
        </p:spPr>
        <p:txBody>
          <a:bodyPr wrap="square" rtlCol="0" anchor="ctr"/>
          <a:lstStyle/>
          <a:p>
            <a:pPr marL="0" indent="0" algn="r">
              <a:buNone/>
            </a:pPr>
            <a:r>
              <a:rPr lang="en-US" sz="1000" dirty="0">
                <a:solidFill>
                  <a:srgbClr val="8B8BA7"/>
                </a:solidFill>
                <a:latin typeface="Calibri" pitchFamily="34" charset="0"/>
                <a:ea typeface="Calibri" pitchFamily="34" charset="-122"/>
                <a:cs typeface="Calibri" pitchFamily="34" charset="-120"/>
              </a:rPr>
              <a:t>4 / 14</a:t>
            </a:r>
            <a:endParaRPr lang="en-US" sz="1000" dirty="0"/>
          </a:p>
        </p:txBody>
      </p:sp>
      <p:sp>
        <p:nvSpPr>
          <p:cNvPr id="3" name="Shape 1"/>
          <p:cNvSpPr/>
          <p:nvPr/>
        </p:nvSpPr>
        <p:spPr>
          <a:xfrm>
            <a:off x="457200" y="320040"/>
            <a:ext cx="1078992" cy="292608"/>
          </a:xfrm>
          <a:prstGeom prst="rect">
            <a:avLst/>
          </a:prstGeom>
          <a:solidFill>
            <a:srgbClr val="CE422B"/>
          </a:solidFill>
          <a:ln/>
        </p:spPr>
      </p:sp>
      <p:sp>
        <p:nvSpPr>
          <p:cNvPr id="4" name="Text 2"/>
          <p:cNvSpPr/>
          <p:nvPr/>
        </p:nvSpPr>
        <p:spPr>
          <a:xfrm>
            <a:off x="457200" y="320040"/>
            <a:ext cx="1078992" cy="29260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所有権と借用</a:t>
            </a:r>
            <a:endParaRPr lang="en-US" sz="1100" dirty="0"/>
          </a:p>
        </p:txBody>
      </p:sp>
      <p:sp>
        <p:nvSpPr>
          <p:cNvPr id="5" name="Text 3"/>
          <p:cNvSpPr/>
          <p:nvPr/>
        </p:nvSpPr>
        <p:spPr>
          <a:xfrm>
            <a:off x="457200" y="73152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このコード、なぜ通らない？</a:t>
            </a:r>
            <a:endParaRPr lang="en-US" sz="2600" dirty="0"/>
          </a:p>
        </p:txBody>
      </p:sp>
      <p:sp>
        <p:nvSpPr>
          <p:cNvPr id="6" name="Shape 4"/>
          <p:cNvSpPr/>
          <p:nvPr/>
        </p:nvSpPr>
        <p:spPr>
          <a:xfrm>
            <a:off x="457200" y="1371600"/>
            <a:ext cx="5029200" cy="2911049"/>
          </a:xfrm>
          <a:prstGeom prst="rect">
            <a:avLst/>
          </a:prstGeom>
          <a:solidFill>
            <a:srgbClr val="2B2B45"/>
          </a:solidFill>
          <a:ln/>
        </p:spPr>
      </p:sp>
      <p:sp>
        <p:nvSpPr>
          <p:cNvPr id="8" name="Shape 6"/>
          <p:cNvSpPr/>
          <p:nvPr/>
        </p:nvSpPr>
        <p:spPr>
          <a:xfrm>
            <a:off x="5760720" y="1371600"/>
            <a:ext cx="3017520" cy="365760"/>
          </a:xfrm>
          <a:prstGeom prst="rect">
            <a:avLst/>
          </a:prstGeom>
          <a:solidFill>
            <a:srgbClr val="3B1515"/>
          </a:solidFill>
          <a:ln/>
        </p:spPr>
      </p:sp>
      <p:sp>
        <p:nvSpPr>
          <p:cNvPr id="9" name="Text 7"/>
          <p:cNvSpPr/>
          <p:nvPr/>
        </p:nvSpPr>
        <p:spPr>
          <a:xfrm>
            <a:off x="5897880" y="1371600"/>
            <a:ext cx="2743200" cy="365760"/>
          </a:xfrm>
          <a:prstGeom prst="rect">
            <a:avLst/>
          </a:prstGeom>
          <a:noFill/>
          <a:ln/>
        </p:spPr>
        <p:txBody>
          <a:bodyPr wrap="square" lIns="0" tIns="0" rIns="0" bIns="0" rtlCol="0" anchor="ctr"/>
          <a:lstStyle/>
          <a:p>
            <a:pPr marL="0" indent="0">
              <a:buNone/>
            </a:pPr>
            <a:r>
              <a:rPr lang="en-US" sz="1000" b="1" dirty="0">
                <a:solidFill>
                  <a:srgbClr val="CE422B"/>
                </a:solidFill>
                <a:latin typeface="Consolas" pitchFamily="34" charset="0"/>
                <a:ea typeface="Consolas" pitchFamily="34" charset="-122"/>
                <a:cs typeface="Consolas" pitchFamily="34" charset="-120"/>
              </a:rPr>
              <a:t>error[E]: </a:t>
            </a:r>
            <a:r>
              <a:rPr lang="en-US" sz="1000" dirty="0">
                <a:solidFill>
                  <a:srgbClr val="FCA5A5"/>
                </a:solidFill>
                <a:latin typeface="Consolas" pitchFamily="34" charset="0"/>
                <a:ea typeface="Consolas" pitchFamily="34" charset="-122"/>
                <a:cs typeface="Consolas" pitchFamily="34" charset="-120"/>
              </a:rPr>
              <a:t>E0433: use of undeclared type Router</a:t>
            </a:r>
            <a:endParaRPr lang="en-US" sz="1000" dirty="0"/>
          </a:p>
        </p:txBody>
      </p:sp>
      <p:sp>
        <p:nvSpPr>
          <p:cNvPr id="10" name="Text 8"/>
          <p:cNvSpPr/>
          <p:nvPr/>
        </p:nvSpPr>
        <p:spPr>
          <a:xfrm>
            <a:off x="5760720" y="1783080"/>
            <a:ext cx="3017520" cy="320040"/>
          </a:xfrm>
          <a:prstGeom prst="rect">
            <a:avLst/>
          </a:prstGeom>
          <a:noFill/>
          <a:ln/>
        </p:spPr>
        <p:txBody>
          <a:bodyPr wrap="square" lIns="0" tIns="0" rIns="0" bIns="0" rtlCol="0" anchor="ctr"/>
          <a:lstStyle/>
          <a:p>
            <a:pPr marL="0" indent="0">
              <a:buNone/>
            </a:pPr>
            <a:r>
              <a:rPr lang="en-US" sz="1100" dirty="0">
                <a:solidFill>
                  <a:srgbClr val="C4C4D4"/>
                </a:solidFill>
                <a:latin typeface="Calibri" pitchFamily="34" charset="0"/>
                <a:ea typeface="Calibri" pitchFamily="34" charset="-122"/>
                <a:cs typeface="Calibri" pitchFamily="34" charset="-120"/>
              </a:rPr>
              <a:t>use axum::Router が必要</a:t>
            </a:r>
            <a:endParaRPr lang="en-US" sz="1100" dirty="0"/>
          </a:p>
        </p:txBody>
      </p:sp>
      <p:sp>
        <p:nvSpPr>
          <p:cNvPr id="11" name="Shape 9"/>
          <p:cNvSpPr/>
          <p:nvPr/>
        </p:nvSpPr>
        <p:spPr>
          <a:xfrm>
            <a:off x="5760720" y="2240280"/>
            <a:ext cx="3017520" cy="365760"/>
          </a:xfrm>
          <a:prstGeom prst="rect">
            <a:avLst/>
          </a:prstGeom>
          <a:solidFill>
            <a:srgbClr val="3B1515"/>
          </a:solidFill>
          <a:ln/>
        </p:spPr>
      </p:sp>
      <p:sp>
        <p:nvSpPr>
          <p:cNvPr id="12" name="Text 10"/>
          <p:cNvSpPr/>
          <p:nvPr/>
        </p:nvSpPr>
        <p:spPr>
          <a:xfrm>
            <a:off x="5897880" y="2240280"/>
            <a:ext cx="2743200" cy="365760"/>
          </a:xfrm>
          <a:prstGeom prst="rect">
            <a:avLst/>
          </a:prstGeom>
          <a:noFill/>
          <a:ln/>
        </p:spPr>
        <p:txBody>
          <a:bodyPr wrap="square" lIns="0" tIns="0" rIns="0" bIns="0" rtlCol="0" anchor="ctr"/>
          <a:lstStyle/>
          <a:p>
            <a:pPr marL="0" indent="0">
              <a:buNone/>
            </a:pPr>
            <a:r>
              <a:rPr lang="en-US" sz="1000" b="1" dirty="0">
                <a:solidFill>
                  <a:srgbClr val="CE422B"/>
                </a:solidFill>
                <a:latin typeface="Consolas" pitchFamily="34" charset="0"/>
                <a:ea typeface="Consolas" pitchFamily="34" charset="-122"/>
                <a:cs typeface="Consolas" pitchFamily="34" charset="-120"/>
              </a:rPr>
              <a:t>error[E]: </a:t>
            </a:r>
            <a:r>
              <a:rPr lang="en-US" sz="1000" dirty="0">
                <a:solidFill>
                  <a:srgbClr val="FCA5A5"/>
                </a:solidFill>
                <a:latin typeface="Consolas" pitchFamily="34" charset="0"/>
                <a:ea typeface="Consolas" pitchFamily="34" charset="-122"/>
                <a:cs typeface="Consolas" pitchFamily="34" charset="-120"/>
              </a:rPr>
              <a:t>E0425: cannot find function get</a:t>
            </a:r>
            <a:endParaRPr lang="en-US" sz="1000" dirty="0"/>
          </a:p>
        </p:txBody>
      </p:sp>
      <p:sp>
        <p:nvSpPr>
          <p:cNvPr id="13" name="Text 11"/>
          <p:cNvSpPr/>
          <p:nvPr/>
        </p:nvSpPr>
        <p:spPr>
          <a:xfrm>
            <a:off x="5760720" y="2651760"/>
            <a:ext cx="3017520" cy="320040"/>
          </a:xfrm>
          <a:prstGeom prst="rect">
            <a:avLst/>
          </a:prstGeom>
          <a:noFill/>
          <a:ln/>
        </p:spPr>
        <p:txBody>
          <a:bodyPr wrap="square" lIns="0" tIns="0" rIns="0" bIns="0" rtlCol="0" anchor="ctr"/>
          <a:lstStyle/>
          <a:p>
            <a:pPr marL="0" indent="0">
              <a:buNone/>
            </a:pPr>
            <a:r>
              <a:rPr lang="en-US" sz="1100" dirty="0">
                <a:solidFill>
                  <a:srgbClr val="C4C4D4"/>
                </a:solidFill>
                <a:latin typeface="Calibri" pitchFamily="34" charset="0"/>
                <a:ea typeface="Calibri" pitchFamily="34" charset="-122"/>
                <a:cs typeface="Calibri" pitchFamily="34" charset="-120"/>
              </a:rPr>
              <a:t>use axum::routing::get が必要</a:t>
            </a:r>
            <a:endParaRPr lang="en-US" sz="1100" dirty="0"/>
          </a:p>
        </p:txBody>
      </p:sp>
      <p:sp>
        <p:nvSpPr>
          <p:cNvPr id="14" name="Shape 12"/>
          <p:cNvSpPr/>
          <p:nvPr/>
        </p:nvSpPr>
        <p:spPr>
          <a:xfrm>
            <a:off x="5760720" y="3108960"/>
            <a:ext cx="3017520" cy="365760"/>
          </a:xfrm>
          <a:prstGeom prst="rect">
            <a:avLst/>
          </a:prstGeom>
          <a:solidFill>
            <a:srgbClr val="3B1515"/>
          </a:solidFill>
          <a:ln/>
        </p:spPr>
      </p:sp>
      <p:sp>
        <p:nvSpPr>
          <p:cNvPr id="15" name="Text 13"/>
          <p:cNvSpPr/>
          <p:nvPr/>
        </p:nvSpPr>
        <p:spPr>
          <a:xfrm>
            <a:off x="5897880" y="3108960"/>
            <a:ext cx="2743200" cy="365760"/>
          </a:xfrm>
          <a:prstGeom prst="rect">
            <a:avLst/>
          </a:prstGeom>
          <a:noFill/>
          <a:ln/>
        </p:spPr>
        <p:txBody>
          <a:bodyPr wrap="square" lIns="0" tIns="0" rIns="0" bIns="0" rtlCol="0" anchor="ctr"/>
          <a:lstStyle/>
          <a:p>
            <a:pPr marL="0" indent="0">
              <a:buNone/>
            </a:pPr>
            <a:r>
              <a:rPr lang="en-US" sz="1000" b="1" dirty="0">
                <a:solidFill>
                  <a:srgbClr val="CE422B"/>
                </a:solidFill>
                <a:latin typeface="Consolas" pitchFamily="34" charset="0"/>
                <a:ea typeface="Consolas" pitchFamily="34" charset="-122"/>
                <a:cs typeface="Consolas" pitchFamily="34" charset="-120"/>
              </a:rPr>
              <a:t>error[E]: </a:t>
            </a:r>
            <a:r>
              <a:rPr lang="en-US" sz="1000" dirty="0">
                <a:solidFill>
                  <a:srgbClr val="FCA5A5"/>
                </a:solidFill>
                <a:latin typeface="Consolas" pitchFamily="34" charset="0"/>
                <a:ea typeface="Consolas" pitchFamily="34" charset="-122"/>
                <a:cs typeface="Consolas" pitchFamily="34" charset="-120"/>
              </a:rPr>
              <a:t>E0594: cannot assign to state.counter</a:t>
            </a:r>
            <a:endParaRPr lang="en-US" sz="1000" dirty="0"/>
          </a:p>
        </p:txBody>
      </p:sp>
      <p:sp>
        <p:nvSpPr>
          <p:cNvPr id="16" name="Text 14"/>
          <p:cNvSpPr/>
          <p:nvPr/>
        </p:nvSpPr>
        <p:spPr>
          <a:xfrm>
            <a:off x="5760720" y="3520440"/>
            <a:ext cx="3017520" cy="594360"/>
          </a:xfrm>
          <a:prstGeom prst="rect">
            <a:avLst/>
          </a:prstGeom>
          <a:noFill/>
          <a:ln/>
        </p:spPr>
        <p:txBody>
          <a:bodyPr wrap="square" lIns="0" tIns="0" rIns="0" bIns="0" rtlCol="0" anchor="ctr"/>
          <a:lstStyle/>
          <a:p>
            <a:pPr marL="0" indent="0">
              <a:buNone/>
            </a:pPr>
            <a:r>
              <a:rPr lang="en-US" sz="1100" dirty="0">
                <a:solidFill>
                  <a:srgbClr val="F5A623"/>
                </a:solidFill>
                <a:latin typeface="Consolas" pitchFamily="34" charset="0"/>
                <a:ea typeface="Consolas" pitchFamily="34" charset="-122"/>
                <a:cs typeface="Consolas" pitchFamily="34" charset="-120"/>
              </a:rPr>
              <a:t>state</a:t>
            </a:r>
            <a:r>
              <a:rPr lang="en-US" sz="1100" dirty="0">
                <a:solidFill>
                  <a:srgbClr val="C4C4D4"/>
                </a:solidFill>
                <a:latin typeface="Calibri" pitchFamily="34" charset="0"/>
                <a:ea typeface="Calibri" pitchFamily="34" charset="-122"/>
                <a:cs typeface="Calibri" pitchFamily="34" charset="-120"/>
              </a:rPr>
              <a:t> は immutable</a:t>
            </a:r>
            <a:endParaRPr lang="en-US" sz="1100" dirty="0"/>
          </a:p>
          <a:p>
            <a:pPr marL="0" indent="0">
              <a:buNone/>
            </a:pPr>
            <a:r>
              <a:rPr lang="en-US" sz="1100" dirty="0">
                <a:solidFill>
                  <a:srgbClr val="C4C4D4"/>
                </a:solidFill>
                <a:latin typeface="Calibri" pitchFamily="34" charset="0"/>
                <a:ea typeface="Calibri" pitchFamily="34" charset="-122"/>
                <a:cs typeface="Calibri" pitchFamily="34" charset="-120"/>
              </a:rPr>
              <a:t>コンパイラは </a:t>
            </a:r>
            <a:endParaRPr lang="en-US" sz="1100" dirty="0"/>
          </a:p>
          <a:p>
            <a:pPr marL="0" indent="0">
              <a:buNone/>
            </a:pPr>
            <a:r>
              <a:rPr lang="en-US" sz="1100" dirty="0">
                <a:solidFill>
                  <a:srgbClr val="F5A623"/>
                </a:solidFill>
                <a:latin typeface="Consolas" pitchFamily="34" charset="0"/>
                <a:ea typeface="Consolas" pitchFamily="34" charset="-122"/>
                <a:cs typeface="Consolas" pitchFamily="34" charset="-120"/>
              </a:rPr>
              <a:t>mut</a:t>
            </a:r>
            <a:r>
              <a:rPr lang="en-US" sz="1100" dirty="0">
                <a:solidFill>
                  <a:srgbClr val="C4C4D4"/>
                </a:solidFill>
                <a:latin typeface="Calibri" pitchFamily="34" charset="0"/>
                <a:ea typeface="Calibri" pitchFamily="34" charset="-122"/>
                <a:cs typeface="Calibri" pitchFamily="34" charset="-120"/>
              </a:rPr>
              <a:t> を足せと言う</a:t>
            </a:r>
            <a:endParaRPr lang="en-US" sz="1100" dirty="0"/>
          </a:p>
        </p:txBody>
      </p:sp>
      <p:sp>
        <p:nvSpPr>
          <p:cNvPr id="17" name="Text 15"/>
          <p:cNvSpPr/>
          <p:nvPr/>
        </p:nvSpPr>
        <p:spPr>
          <a:xfrm>
            <a:off x="457200" y="4663440"/>
            <a:ext cx="8229600" cy="320040"/>
          </a:xfrm>
          <a:prstGeom prst="rect">
            <a:avLst/>
          </a:prstGeom>
          <a:noFill/>
          <a:ln/>
        </p:spPr>
        <p:txBody>
          <a:bodyPr wrap="square" lIns="0" tIns="0" rIns="0" bIns="0" rtlCol="0" anchor="ctr"/>
          <a:lstStyle/>
          <a:p>
            <a:pPr marL="0" indent="0">
              <a:buNone/>
            </a:pPr>
            <a:r>
              <a:rPr lang="en-US" sz="1300" b="1" dirty="0">
                <a:solidFill>
                  <a:srgbClr val="F5A623"/>
                </a:solidFill>
                <a:latin typeface="Calibri" pitchFamily="34" charset="0"/>
                <a:ea typeface="Calibri" pitchFamily="34" charset="-122"/>
                <a:cs typeface="Calibri" pitchFamily="34" charset="-120"/>
              </a:rPr>
              <a:t>💡 コンパイラの指示に素直に従ってみると…？</a:t>
            </a:r>
            <a:endParaRPr lang="en-US" sz="1300" dirty="0"/>
          </a:p>
        </p:txBody>
      </p:sp>
      <p:sp>
        <p:nvSpPr>
          <p:cNvPr id="18" name="Text 5">
            <a:extLst>
              <a:ext uri="{FF2B5EF4-FFF2-40B4-BE49-F238E27FC236}">
                <a16:creationId xmlns:a16="http://schemas.microsoft.com/office/drawing/2014/main" id="{830CF386-E650-7AFA-B788-048C27006B32}"/>
              </a:ext>
            </a:extLst>
          </p:cNvPr>
          <p:cNvSpPr/>
          <p:nvPr/>
        </p:nvSpPr>
        <p:spPr>
          <a:xfrm>
            <a:off x="594360" y="1463040"/>
            <a:ext cx="4754880" cy="2731770"/>
          </a:xfrm>
          <a:prstGeom prst="rect">
            <a:avLst/>
          </a:prstGeom>
          <a:noFill/>
          <a:ln/>
        </p:spPr>
        <p:txBody>
          <a:bodyPr wrap="square" lIns="0" tIns="0" rIns="0" bIns="0" rtlCol="0" anchor="t"/>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rgbClr val="569CD6"/>
                </a:solidFill>
                <a:highlight>
                  <a:srgbClr val="1F1F1F"/>
                </a:highlight>
                <a:latin typeface="Consolas"/>
              </a:rPr>
              <a:t>struct</a:t>
            </a:r>
            <a:r>
              <a:rPr lang="en-US" sz="1100" dirty="0">
                <a:solidFill>
                  <a:srgbClr val="CCCCCC"/>
                </a:solidFill>
                <a:highlight>
                  <a:srgbClr val="1F1F1F"/>
                </a:highlight>
                <a:latin typeface="Consolas"/>
              </a:rPr>
              <a:t> </a:t>
            </a:r>
            <a:r>
              <a:rPr lang="en-US" sz="1100" dirty="0" err="1">
                <a:solidFill>
                  <a:srgbClr val="4EC9B0"/>
                </a:solidFill>
                <a:highlight>
                  <a:srgbClr val="1F1F1F"/>
                </a:highlight>
                <a:latin typeface="Consolas"/>
              </a:rPr>
              <a:t>AppState</a:t>
            </a:r>
            <a:r>
              <a:rPr lang="en-US" sz="1100" dirty="0">
                <a:solidFill>
                  <a:srgbClr val="CCCCCC"/>
                </a:solidFill>
                <a:highlight>
                  <a:srgbClr val="1F1F1F"/>
                </a:highlight>
                <a:latin typeface="Consolas"/>
              </a:rPr>
              <a:t> {</a:t>
            </a:r>
            <a:endParaRPr lang="en-US" dirty="0"/>
          </a:p>
          <a:p>
            <a:r>
              <a:rPr lang="en-US" sz="1100" dirty="0">
                <a:solidFill>
                  <a:srgbClr val="CCCCCC"/>
                </a:solidFill>
                <a:highlight>
                  <a:srgbClr val="1F1F1F"/>
                </a:highlight>
                <a:latin typeface="Consolas"/>
              </a:rPr>
              <a:t>    </a:t>
            </a:r>
            <a:r>
              <a:rPr lang="en-US" sz="1100">
                <a:solidFill>
                  <a:srgbClr val="9CDCFE"/>
                </a:solidFill>
                <a:highlight>
                  <a:srgbClr val="1F1F1F"/>
                </a:highlight>
                <a:latin typeface="Consolas"/>
              </a:rPr>
              <a:t>counter</a:t>
            </a:r>
            <a:r>
              <a:rPr lang="en-US" sz="1100">
                <a:solidFill>
                  <a:srgbClr val="D4D4D4"/>
                </a:solidFill>
                <a:highlight>
                  <a:srgbClr val="1F1F1F"/>
                </a:highlight>
                <a:latin typeface="Consolas"/>
              </a:rPr>
              <a:t>:</a:t>
            </a:r>
            <a:r>
              <a:rPr lang="en-US" sz="1100" dirty="0">
                <a:solidFill>
                  <a:srgbClr val="CCCCCC"/>
                </a:solidFill>
                <a:highlight>
                  <a:srgbClr val="1F1F1F"/>
                </a:highlight>
                <a:latin typeface="Consolas"/>
              </a:rPr>
              <a:t> </a:t>
            </a:r>
            <a:r>
              <a:rPr lang="en-US" sz="1100">
                <a:solidFill>
                  <a:srgbClr val="4EC9B0"/>
                </a:solidFill>
                <a:highlight>
                  <a:srgbClr val="1F1F1F"/>
                </a:highlight>
                <a:latin typeface="Consolas"/>
              </a:rPr>
              <a:t>i32</a:t>
            </a:r>
            <a:r>
              <a:rPr lang="en-US" sz="1100">
                <a:solidFill>
                  <a:srgbClr val="CCCCCC"/>
                </a:solidFill>
                <a:highlight>
                  <a:srgbClr val="1F1F1F"/>
                </a:highlight>
                <a:latin typeface="Consolas"/>
              </a:rPr>
              <a:t>,</a:t>
            </a:r>
            <a:endParaRPr lang="en-US"/>
          </a:p>
          <a:p>
            <a:r>
              <a:rPr lang="en-US" sz="1100">
                <a:solidFill>
                  <a:srgbClr val="CCCCCC"/>
                </a:solidFill>
                <a:highlight>
                  <a:srgbClr val="1F1F1F"/>
                </a:highlight>
                <a:latin typeface="Consolas"/>
              </a:rPr>
              <a:t>}</a:t>
            </a:r>
            <a:endParaRPr lang="en-US"/>
          </a:p>
          <a:p>
            <a:endParaRPr lang="en-US" sz="1100" dirty="0">
              <a:solidFill>
                <a:srgbClr val="CCCCCC"/>
              </a:solidFill>
              <a:highlight>
                <a:srgbClr val="1F1F1F"/>
              </a:highlight>
              <a:latin typeface="Consolas"/>
            </a:endParaRPr>
          </a:p>
          <a:p>
            <a:r>
              <a:rPr lang="en-US" sz="1100" dirty="0">
                <a:solidFill>
                  <a:srgbClr val="569CD6"/>
                </a:solidFill>
                <a:highlight>
                  <a:srgbClr val="1F1F1F"/>
                </a:highlight>
                <a:latin typeface="Consolas"/>
              </a:rPr>
              <a:t>async</a:t>
            </a:r>
            <a:r>
              <a:rPr lang="en-US" sz="1100" dirty="0">
                <a:solidFill>
                  <a:srgbClr val="CCCCCC"/>
                </a:solidFill>
                <a:highlight>
                  <a:srgbClr val="1F1F1F"/>
                </a:highlight>
                <a:latin typeface="Consolas"/>
              </a:rPr>
              <a:t> </a:t>
            </a:r>
            <a:r>
              <a:rPr lang="en-US" sz="1100" dirty="0" err="1">
                <a:solidFill>
                  <a:srgbClr val="569CD6"/>
                </a:solidFill>
                <a:highlight>
                  <a:srgbClr val="1F1F1F"/>
                </a:highlight>
                <a:latin typeface="Consolas"/>
              </a:rPr>
              <a:t>fn</a:t>
            </a:r>
            <a:r>
              <a:rPr lang="en-US" sz="1100" dirty="0">
                <a:solidFill>
                  <a:srgbClr val="CCCCCC"/>
                </a:solidFill>
                <a:highlight>
                  <a:srgbClr val="1F1F1F"/>
                </a:highlight>
                <a:latin typeface="Consolas"/>
              </a:rPr>
              <a:t> </a:t>
            </a:r>
            <a:r>
              <a:rPr lang="en-US" sz="1100" dirty="0">
                <a:solidFill>
                  <a:srgbClr val="DCDCAA"/>
                </a:solidFill>
                <a:highlight>
                  <a:srgbClr val="1F1F1F"/>
                </a:highlight>
                <a:latin typeface="Consolas"/>
              </a:rPr>
              <a:t>handler</a:t>
            </a:r>
            <a:r>
              <a:rPr lang="en-US" sz="1100" dirty="0">
                <a:solidFill>
                  <a:srgbClr val="CCCCCC"/>
                </a:solidFill>
                <a:highlight>
                  <a:srgbClr val="1F1F1F"/>
                </a:highlight>
                <a:latin typeface="Consolas"/>
              </a:rPr>
              <a:t>(</a:t>
            </a:r>
            <a:r>
              <a:rPr lang="en-US" sz="1100" dirty="0">
                <a:solidFill>
                  <a:srgbClr val="9CDCFE"/>
                </a:solidFill>
                <a:highlight>
                  <a:srgbClr val="1F1F1F"/>
                </a:highlight>
                <a:latin typeface="Consolas"/>
              </a:rPr>
              <a:t>state</a:t>
            </a:r>
            <a:r>
              <a:rPr lang="en-US" sz="1100" dirty="0">
                <a:solidFill>
                  <a:srgbClr val="D4D4D4"/>
                </a:solidFill>
                <a:highlight>
                  <a:srgbClr val="1F1F1F"/>
                </a:highlight>
                <a:latin typeface="Consolas"/>
              </a:rPr>
              <a:t>:</a:t>
            </a:r>
            <a:r>
              <a:rPr lang="en-US" sz="1100" dirty="0">
                <a:solidFill>
                  <a:srgbClr val="CCCCCC"/>
                </a:solidFill>
                <a:highlight>
                  <a:srgbClr val="1F1F1F"/>
                </a:highlight>
                <a:latin typeface="Consolas"/>
              </a:rPr>
              <a:t> </a:t>
            </a:r>
            <a:r>
              <a:rPr lang="en-US" sz="1100" dirty="0" err="1">
                <a:solidFill>
                  <a:srgbClr val="4EC9B0"/>
                </a:solidFill>
                <a:highlight>
                  <a:srgbClr val="1F1F1F"/>
                </a:highlight>
                <a:latin typeface="Consolas"/>
              </a:rPr>
              <a:t>AppState</a:t>
            </a:r>
            <a:r>
              <a:rPr lang="en-US" sz="1100" dirty="0">
                <a:solidFill>
                  <a:srgbClr val="CCCCCC"/>
                </a:solidFill>
                <a:highlight>
                  <a:srgbClr val="1F1F1F"/>
                </a:highlight>
                <a:latin typeface="Consolas"/>
              </a:rPr>
              <a:t>) </a:t>
            </a:r>
            <a:r>
              <a:rPr lang="en-US" sz="1100" dirty="0">
                <a:solidFill>
                  <a:srgbClr val="D4D4D4"/>
                </a:solidFill>
                <a:highlight>
                  <a:srgbClr val="1F1F1F"/>
                </a:highlight>
                <a:latin typeface="Consolas"/>
              </a:rPr>
              <a:t>-&gt;</a:t>
            </a:r>
            <a:r>
              <a:rPr lang="en-US" sz="1100" dirty="0">
                <a:solidFill>
                  <a:srgbClr val="CCCCCC"/>
                </a:solidFill>
                <a:highlight>
                  <a:srgbClr val="1F1F1F"/>
                </a:highlight>
                <a:latin typeface="Consolas"/>
              </a:rPr>
              <a:t> </a:t>
            </a:r>
            <a:r>
              <a:rPr lang="en-US" sz="1100" dirty="0">
                <a:solidFill>
                  <a:srgbClr val="4EC9B0"/>
                </a:solidFill>
                <a:highlight>
                  <a:srgbClr val="1F1F1F"/>
                </a:highlight>
                <a:latin typeface="Consolas"/>
              </a:rPr>
              <a:t>String</a:t>
            </a:r>
            <a:r>
              <a:rPr lang="en-US" sz="1100" dirty="0">
                <a:solidFill>
                  <a:srgbClr val="CCCCCC"/>
                </a:solidFill>
                <a:highlight>
                  <a:srgbClr val="1F1F1F"/>
                </a:highlight>
                <a:latin typeface="Consolas"/>
              </a:rPr>
              <a:t> {</a:t>
            </a:r>
            <a:endParaRPr lang="en-US" dirty="0"/>
          </a:p>
          <a:p>
            <a:r>
              <a:rPr lang="en-US" sz="1100" dirty="0">
                <a:solidFill>
                  <a:srgbClr val="CCCCCC"/>
                </a:solidFill>
                <a:highlight>
                  <a:srgbClr val="1F1F1F"/>
                </a:highlight>
                <a:latin typeface="Consolas"/>
              </a:rPr>
              <a:t>    </a:t>
            </a:r>
            <a:r>
              <a:rPr lang="en-US" sz="1100" dirty="0" err="1">
                <a:solidFill>
                  <a:srgbClr val="9CDCFE"/>
                </a:solidFill>
                <a:highlight>
                  <a:srgbClr val="1F1F1F"/>
                </a:highlight>
                <a:latin typeface="Consolas"/>
              </a:rPr>
              <a:t>state</a:t>
            </a:r>
            <a:r>
              <a:rPr lang="en-US" sz="1100" dirty="0" err="1">
                <a:solidFill>
                  <a:srgbClr val="D4D4D4"/>
                </a:solidFill>
                <a:highlight>
                  <a:srgbClr val="1F1F1F"/>
                </a:highlight>
                <a:latin typeface="Consolas"/>
              </a:rPr>
              <a:t>.</a:t>
            </a:r>
            <a:r>
              <a:rPr lang="en-US" sz="1100" dirty="0" err="1">
                <a:solidFill>
                  <a:srgbClr val="CCCCCC"/>
                </a:solidFill>
                <a:highlight>
                  <a:srgbClr val="1F1F1F"/>
                </a:highlight>
                <a:latin typeface="Consolas"/>
              </a:rPr>
              <a:t>counter</a:t>
            </a:r>
            <a:r>
              <a:rPr lang="en-US" sz="1100" dirty="0">
                <a:solidFill>
                  <a:srgbClr val="CCCCCC"/>
                </a:solidFill>
                <a:highlight>
                  <a:srgbClr val="1F1F1F"/>
                </a:highlight>
                <a:latin typeface="Consolas"/>
              </a:rPr>
              <a:t> </a:t>
            </a:r>
            <a:r>
              <a:rPr lang="en-US" sz="1100" dirty="0">
                <a:solidFill>
                  <a:srgbClr val="D4D4D4"/>
                </a:solidFill>
                <a:highlight>
                  <a:srgbClr val="1F1F1F"/>
                </a:highlight>
                <a:latin typeface="Consolas"/>
              </a:rPr>
              <a:t>+=</a:t>
            </a:r>
            <a:r>
              <a:rPr lang="en-US" sz="1100" dirty="0">
                <a:solidFill>
                  <a:srgbClr val="CCCCCC"/>
                </a:solidFill>
                <a:highlight>
                  <a:srgbClr val="1F1F1F"/>
                </a:highlight>
                <a:latin typeface="Consolas"/>
              </a:rPr>
              <a:t> </a:t>
            </a:r>
            <a:r>
              <a:rPr lang="en-US" sz="1100" dirty="0">
                <a:solidFill>
                  <a:srgbClr val="B5CEA8"/>
                </a:solidFill>
                <a:highlight>
                  <a:srgbClr val="1F1F1F"/>
                </a:highlight>
                <a:latin typeface="Consolas"/>
              </a:rPr>
              <a:t>1</a:t>
            </a:r>
            <a:r>
              <a:rPr lang="en-US" sz="1100" dirty="0">
                <a:solidFill>
                  <a:srgbClr val="CCCCCC"/>
                </a:solidFill>
                <a:highlight>
                  <a:srgbClr val="1F1F1F"/>
                </a:highlight>
                <a:latin typeface="Consolas"/>
              </a:rPr>
              <a:t>;</a:t>
            </a:r>
            <a:endParaRPr lang="en-US" dirty="0"/>
          </a:p>
          <a:p>
            <a:r>
              <a:rPr lang="en-US" sz="1100" dirty="0">
                <a:solidFill>
                  <a:srgbClr val="CCCCCC"/>
                </a:solidFill>
                <a:highlight>
                  <a:srgbClr val="1F1F1F"/>
                </a:highlight>
                <a:latin typeface="Consolas"/>
              </a:rPr>
              <a:t>    </a:t>
            </a:r>
            <a:r>
              <a:rPr lang="en-US" sz="1100" dirty="0">
                <a:solidFill>
                  <a:srgbClr val="DCDCAA"/>
                </a:solidFill>
                <a:highlight>
                  <a:srgbClr val="1F1F1F"/>
                </a:highlight>
                <a:latin typeface="Consolas"/>
              </a:rPr>
              <a:t>format!</a:t>
            </a:r>
            <a:r>
              <a:rPr lang="en-US" sz="1100" dirty="0">
                <a:solidFill>
                  <a:srgbClr val="CCCCCC"/>
                </a:solidFill>
                <a:highlight>
                  <a:srgbClr val="1F1F1F"/>
                </a:highlight>
                <a:latin typeface="Consolas"/>
              </a:rPr>
              <a:t>(</a:t>
            </a:r>
            <a:r>
              <a:rPr lang="en-US" sz="1100" dirty="0">
                <a:solidFill>
                  <a:srgbClr val="CE9178"/>
                </a:solidFill>
                <a:highlight>
                  <a:srgbClr val="1F1F1F"/>
                </a:highlight>
                <a:latin typeface="Consolas"/>
              </a:rPr>
              <a:t>"count: {}"</a:t>
            </a:r>
            <a:r>
              <a:rPr lang="en-US" sz="1100" dirty="0">
                <a:solidFill>
                  <a:srgbClr val="CCCCCC"/>
                </a:solidFill>
                <a:highlight>
                  <a:srgbClr val="1F1F1F"/>
                </a:highlight>
                <a:latin typeface="Consolas"/>
              </a:rPr>
              <a:t>, </a:t>
            </a:r>
            <a:r>
              <a:rPr lang="en-US" sz="1100" dirty="0" err="1">
                <a:solidFill>
                  <a:srgbClr val="9CDCFE"/>
                </a:solidFill>
                <a:highlight>
                  <a:srgbClr val="1F1F1F"/>
                </a:highlight>
                <a:latin typeface="Consolas"/>
              </a:rPr>
              <a:t>state</a:t>
            </a:r>
            <a:r>
              <a:rPr lang="en-US" sz="1100" dirty="0" err="1">
                <a:solidFill>
                  <a:srgbClr val="D4D4D4"/>
                </a:solidFill>
                <a:highlight>
                  <a:srgbClr val="1F1F1F"/>
                </a:highlight>
                <a:latin typeface="Consolas"/>
              </a:rPr>
              <a:t>.</a:t>
            </a:r>
            <a:r>
              <a:rPr lang="en-US" sz="1100" dirty="0" err="1">
                <a:solidFill>
                  <a:srgbClr val="CCCCCC"/>
                </a:solidFill>
                <a:highlight>
                  <a:srgbClr val="1F1F1F"/>
                </a:highlight>
                <a:latin typeface="Consolas"/>
              </a:rPr>
              <a:t>counter</a:t>
            </a:r>
            <a:r>
              <a:rPr lang="en-US" sz="1100" dirty="0">
                <a:solidFill>
                  <a:srgbClr val="CCCCCC"/>
                </a:solidFill>
                <a:highlight>
                  <a:srgbClr val="1F1F1F"/>
                </a:highlight>
                <a:latin typeface="Consolas"/>
              </a:rPr>
              <a:t>)</a:t>
            </a:r>
            <a:endParaRPr lang="en-US" dirty="0"/>
          </a:p>
          <a:p>
            <a:r>
              <a:rPr lang="en-US" sz="1100">
                <a:solidFill>
                  <a:srgbClr val="CCCCCC"/>
                </a:solidFill>
                <a:highlight>
                  <a:srgbClr val="1F1F1F"/>
                </a:highlight>
                <a:latin typeface="Consolas"/>
              </a:rPr>
              <a:t>}</a:t>
            </a:r>
            <a:endParaRPr lang="en-US"/>
          </a:p>
          <a:p>
            <a:endParaRPr lang="en-US" sz="1100" dirty="0">
              <a:solidFill>
                <a:srgbClr val="CCCCCC"/>
              </a:solidFill>
              <a:highlight>
                <a:srgbClr val="1F1F1F"/>
              </a:highlight>
              <a:latin typeface="Consolas"/>
            </a:endParaRPr>
          </a:p>
          <a:p>
            <a:r>
              <a:rPr lang="en-US" sz="1100">
                <a:solidFill>
                  <a:srgbClr val="CCCCCC"/>
                </a:solidFill>
                <a:highlight>
                  <a:srgbClr val="1F1F1F"/>
                </a:highlight>
                <a:latin typeface="Consolas"/>
              </a:rPr>
              <a:t>#[tokio</a:t>
            </a:r>
            <a:r>
              <a:rPr lang="en-US" sz="1100">
                <a:solidFill>
                  <a:srgbClr val="D4D4D4"/>
                </a:solidFill>
                <a:highlight>
                  <a:srgbClr val="1F1F1F"/>
                </a:highlight>
                <a:latin typeface="Consolas"/>
              </a:rPr>
              <a:t>::</a:t>
            </a:r>
            <a:r>
              <a:rPr lang="en-US" sz="1100">
                <a:solidFill>
                  <a:srgbClr val="CCCCCC"/>
                </a:solidFill>
                <a:highlight>
                  <a:srgbClr val="1F1F1F"/>
                </a:highlight>
                <a:latin typeface="Consolas"/>
              </a:rPr>
              <a:t>main]</a:t>
            </a:r>
            <a:endParaRPr lang="en-US"/>
          </a:p>
          <a:p>
            <a:r>
              <a:rPr lang="en-US" sz="1100" dirty="0">
                <a:solidFill>
                  <a:srgbClr val="569CD6"/>
                </a:solidFill>
                <a:highlight>
                  <a:srgbClr val="1F1F1F"/>
                </a:highlight>
                <a:latin typeface="Consolas"/>
              </a:rPr>
              <a:t>async</a:t>
            </a:r>
            <a:r>
              <a:rPr lang="en-US" sz="1100" dirty="0">
                <a:solidFill>
                  <a:srgbClr val="CCCCCC"/>
                </a:solidFill>
                <a:highlight>
                  <a:srgbClr val="1F1F1F"/>
                </a:highlight>
                <a:latin typeface="Consolas"/>
              </a:rPr>
              <a:t> </a:t>
            </a:r>
            <a:r>
              <a:rPr lang="en-US" sz="1100" dirty="0" err="1">
                <a:solidFill>
                  <a:srgbClr val="569CD6"/>
                </a:solidFill>
                <a:highlight>
                  <a:srgbClr val="1F1F1F"/>
                </a:highlight>
                <a:latin typeface="Consolas"/>
              </a:rPr>
              <a:t>fn</a:t>
            </a:r>
            <a:r>
              <a:rPr lang="en-US" sz="1100" dirty="0">
                <a:solidFill>
                  <a:srgbClr val="CCCCCC"/>
                </a:solidFill>
                <a:highlight>
                  <a:srgbClr val="1F1F1F"/>
                </a:highlight>
                <a:latin typeface="Consolas"/>
              </a:rPr>
              <a:t> </a:t>
            </a:r>
            <a:r>
              <a:rPr lang="en-US" sz="1100" dirty="0">
                <a:solidFill>
                  <a:srgbClr val="DCDCAA"/>
                </a:solidFill>
                <a:highlight>
                  <a:srgbClr val="1F1F1F"/>
                </a:highlight>
                <a:latin typeface="Consolas"/>
              </a:rPr>
              <a:t>main</a:t>
            </a:r>
            <a:r>
              <a:rPr lang="en-US" sz="1100" dirty="0">
                <a:solidFill>
                  <a:srgbClr val="CCCCCC"/>
                </a:solidFill>
                <a:highlight>
                  <a:srgbClr val="1F1F1F"/>
                </a:highlight>
                <a:latin typeface="Consolas"/>
              </a:rPr>
              <a:t>() {</a:t>
            </a:r>
            <a:endParaRPr lang="en-US" dirty="0"/>
          </a:p>
          <a:p>
            <a:r>
              <a:rPr lang="en-US" sz="1100" dirty="0">
                <a:solidFill>
                  <a:srgbClr val="CCCCCC"/>
                </a:solidFill>
                <a:highlight>
                  <a:srgbClr val="1F1F1F"/>
                </a:highlight>
                <a:latin typeface="Consolas"/>
              </a:rPr>
              <a:t>    </a:t>
            </a:r>
            <a:r>
              <a:rPr lang="en-US" sz="1100" dirty="0">
                <a:solidFill>
                  <a:srgbClr val="569CD6"/>
                </a:solidFill>
                <a:highlight>
                  <a:srgbClr val="1F1F1F"/>
                </a:highlight>
                <a:latin typeface="Consolas"/>
              </a:rPr>
              <a:t>let</a:t>
            </a:r>
            <a:r>
              <a:rPr lang="en-US" sz="1100" dirty="0">
                <a:solidFill>
                  <a:srgbClr val="CCCCCC"/>
                </a:solidFill>
                <a:highlight>
                  <a:srgbClr val="1F1F1F"/>
                </a:highlight>
                <a:latin typeface="Consolas"/>
              </a:rPr>
              <a:t> </a:t>
            </a:r>
            <a:r>
              <a:rPr lang="en-US" sz="1100" dirty="0">
                <a:solidFill>
                  <a:srgbClr val="9CDCFE"/>
                </a:solidFill>
                <a:highlight>
                  <a:srgbClr val="1F1F1F"/>
                </a:highlight>
                <a:latin typeface="Consolas"/>
              </a:rPr>
              <a:t>state</a:t>
            </a:r>
            <a:r>
              <a:rPr lang="en-US" sz="1100" dirty="0">
                <a:solidFill>
                  <a:srgbClr val="CCCCCC"/>
                </a:solidFill>
                <a:highlight>
                  <a:srgbClr val="1F1F1F"/>
                </a:highlight>
                <a:latin typeface="Consolas"/>
              </a:rPr>
              <a:t> </a:t>
            </a:r>
            <a:r>
              <a:rPr lang="en-US" sz="1100" dirty="0">
                <a:solidFill>
                  <a:srgbClr val="D4D4D4"/>
                </a:solidFill>
                <a:highlight>
                  <a:srgbClr val="1F1F1F"/>
                </a:highlight>
                <a:latin typeface="Consolas"/>
              </a:rPr>
              <a:t>=</a:t>
            </a:r>
            <a:r>
              <a:rPr lang="en-US" sz="1100" dirty="0">
                <a:solidFill>
                  <a:srgbClr val="CCCCCC"/>
                </a:solidFill>
                <a:highlight>
                  <a:srgbClr val="1F1F1F"/>
                </a:highlight>
                <a:latin typeface="Consolas"/>
              </a:rPr>
              <a:t> </a:t>
            </a:r>
            <a:r>
              <a:rPr lang="en-US" sz="1100" dirty="0" err="1">
                <a:solidFill>
                  <a:srgbClr val="4EC9B0"/>
                </a:solidFill>
                <a:highlight>
                  <a:srgbClr val="1F1F1F"/>
                </a:highlight>
                <a:latin typeface="Consolas"/>
              </a:rPr>
              <a:t>AppState</a:t>
            </a:r>
            <a:r>
              <a:rPr lang="en-US" sz="1100" dirty="0">
                <a:solidFill>
                  <a:srgbClr val="CCCCCC"/>
                </a:solidFill>
                <a:highlight>
                  <a:srgbClr val="1F1F1F"/>
                </a:highlight>
                <a:latin typeface="Consolas"/>
              </a:rPr>
              <a:t> { </a:t>
            </a:r>
            <a:r>
              <a:rPr lang="en-US" sz="1100" dirty="0">
                <a:solidFill>
                  <a:srgbClr val="9CDCFE"/>
                </a:solidFill>
                <a:highlight>
                  <a:srgbClr val="1F1F1F"/>
                </a:highlight>
                <a:latin typeface="Consolas"/>
              </a:rPr>
              <a:t>counter</a:t>
            </a:r>
            <a:r>
              <a:rPr lang="en-US" sz="1100" dirty="0">
                <a:solidFill>
                  <a:srgbClr val="D4D4D4"/>
                </a:solidFill>
                <a:highlight>
                  <a:srgbClr val="1F1F1F"/>
                </a:highlight>
                <a:latin typeface="Consolas"/>
              </a:rPr>
              <a:t>:</a:t>
            </a:r>
            <a:r>
              <a:rPr lang="en-US" sz="1100" dirty="0">
                <a:solidFill>
                  <a:srgbClr val="CCCCCC"/>
                </a:solidFill>
                <a:highlight>
                  <a:srgbClr val="1F1F1F"/>
                </a:highlight>
                <a:latin typeface="Consolas"/>
              </a:rPr>
              <a:t> </a:t>
            </a:r>
            <a:r>
              <a:rPr lang="en-US" sz="1100" dirty="0">
                <a:solidFill>
                  <a:srgbClr val="B5CEA8"/>
                </a:solidFill>
                <a:highlight>
                  <a:srgbClr val="1F1F1F"/>
                </a:highlight>
                <a:latin typeface="Consolas"/>
              </a:rPr>
              <a:t>0</a:t>
            </a:r>
            <a:r>
              <a:rPr lang="en-US" sz="1100" dirty="0">
                <a:solidFill>
                  <a:srgbClr val="CCCCCC"/>
                </a:solidFill>
                <a:highlight>
                  <a:srgbClr val="1F1F1F"/>
                </a:highlight>
                <a:latin typeface="Consolas"/>
              </a:rPr>
              <a:t> };</a:t>
            </a:r>
            <a:endParaRPr lang="en-US" dirty="0"/>
          </a:p>
          <a:p>
            <a:r>
              <a:rPr lang="en-US" sz="1100" dirty="0">
                <a:solidFill>
                  <a:srgbClr val="CCCCCC"/>
                </a:solidFill>
                <a:highlight>
                  <a:srgbClr val="1F1F1F"/>
                </a:highlight>
                <a:latin typeface="Consolas"/>
              </a:rPr>
              <a:t>    </a:t>
            </a:r>
            <a:r>
              <a:rPr lang="en-US" sz="1100">
                <a:solidFill>
                  <a:srgbClr val="569CD6"/>
                </a:solidFill>
                <a:highlight>
                  <a:srgbClr val="1F1F1F"/>
                </a:highlight>
                <a:latin typeface="Consolas"/>
              </a:rPr>
              <a:t>let</a:t>
            </a:r>
            <a:r>
              <a:rPr lang="en-US" sz="1100" dirty="0">
                <a:solidFill>
                  <a:srgbClr val="CCCCCC"/>
                </a:solidFill>
                <a:highlight>
                  <a:srgbClr val="1F1F1F"/>
                </a:highlight>
                <a:latin typeface="Consolas"/>
              </a:rPr>
              <a:t> </a:t>
            </a:r>
            <a:r>
              <a:rPr lang="en-US" sz="1100">
                <a:solidFill>
                  <a:srgbClr val="9CDCFE"/>
                </a:solidFill>
                <a:highlight>
                  <a:srgbClr val="1F1F1F"/>
                </a:highlight>
                <a:latin typeface="Consolas"/>
              </a:rPr>
              <a:t>app</a:t>
            </a:r>
            <a:r>
              <a:rPr lang="en-US" sz="1100" dirty="0">
                <a:solidFill>
                  <a:srgbClr val="CCCCCC"/>
                </a:solidFill>
                <a:highlight>
                  <a:srgbClr val="1F1F1F"/>
                </a:highlight>
                <a:latin typeface="Consolas"/>
              </a:rPr>
              <a:t> </a:t>
            </a:r>
            <a:r>
              <a:rPr lang="en-US" sz="1100">
                <a:solidFill>
                  <a:srgbClr val="D4D4D4"/>
                </a:solidFill>
                <a:highlight>
                  <a:srgbClr val="1F1F1F"/>
                </a:highlight>
                <a:latin typeface="Consolas"/>
              </a:rPr>
              <a:t>=</a:t>
            </a:r>
            <a:r>
              <a:rPr lang="en-US" sz="1100" dirty="0">
                <a:solidFill>
                  <a:srgbClr val="CCCCCC"/>
                </a:solidFill>
                <a:highlight>
                  <a:srgbClr val="1F1F1F"/>
                </a:highlight>
                <a:latin typeface="Consolas"/>
              </a:rPr>
              <a:t> </a:t>
            </a:r>
            <a:r>
              <a:rPr lang="en-US" sz="1100">
                <a:solidFill>
                  <a:srgbClr val="4EC9B0"/>
                </a:solidFill>
                <a:highlight>
                  <a:srgbClr val="1F1F1F"/>
                </a:highlight>
                <a:latin typeface="Consolas"/>
              </a:rPr>
              <a:t>Router</a:t>
            </a:r>
            <a:r>
              <a:rPr lang="en-US" sz="1100">
                <a:solidFill>
                  <a:srgbClr val="D4D4D4"/>
                </a:solidFill>
                <a:highlight>
                  <a:srgbClr val="1F1F1F"/>
                </a:highlight>
                <a:latin typeface="Consolas"/>
              </a:rPr>
              <a:t>::</a:t>
            </a:r>
            <a:r>
              <a:rPr lang="en-US" sz="1100">
                <a:solidFill>
                  <a:srgbClr val="DCDCAA"/>
                </a:solidFill>
                <a:highlight>
                  <a:srgbClr val="1F1F1F"/>
                </a:highlight>
                <a:latin typeface="Consolas"/>
              </a:rPr>
              <a:t>new</a:t>
            </a:r>
            <a:r>
              <a:rPr lang="en-US" sz="1100">
                <a:solidFill>
                  <a:srgbClr val="CCCCCC"/>
                </a:solidFill>
                <a:highlight>
                  <a:srgbClr val="1F1F1F"/>
                </a:highlight>
                <a:latin typeface="Consolas"/>
              </a:rPr>
              <a:t>()</a:t>
            </a:r>
            <a:endParaRPr lang="en-US"/>
          </a:p>
          <a:p>
            <a:r>
              <a:rPr lang="en-US" sz="1100" dirty="0">
                <a:solidFill>
                  <a:srgbClr val="CCCCCC"/>
                </a:solidFill>
                <a:highlight>
                  <a:srgbClr val="1F1F1F"/>
                </a:highlight>
                <a:latin typeface="Consolas"/>
              </a:rPr>
              <a:t>        </a:t>
            </a:r>
            <a:r>
              <a:rPr lang="en-US" sz="1100">
                <a:solidFill>
                  <a:srgbClr val="D4D4D4"/>
                </a:solidFill>
                <a:highlight>
                  <a:srgbClr val="1F1F1F"/>
                </a:highlight>
                <a:latin typeface="Consolas"/>
              </a:rPr>
              <a:t>.</a:t>
            </a:r>
            <a:r>
              <a:rPr lang="en-US" sz="1100">
                <a:solidFill>
                  <a:srgbClr val="DCDCAA"/>
                </a:solidFill>
                <a:highlight>
                  <a:srgbClr val="1F1F1F"/>
                </a:highlight>
                <a:latin typeface="Consolas"/>
              </a:rPr>
              <a:t>route</a:t>
            </a:r>
            <a:r>
              <a:rPr lang="en-US" sz="1100">
                <a:solidFill>
                  <a:srgbClr val="CCCCCC"/>
                </a:solidFill>
                <a:highlight>
                  <a:srgbClr val="1F1F1F"/>
                </a:highlight>
                <a:latin typeface="Consolas"/>
              </a:rPr>
              <a:t>(</a:t>
            </a:r>
            <a:r>
              <a:rPr lang="en-US" sz="1100">
                <a:solidFill>
                  <a:srgbClr val="CE9178"/>
                </a:solidFill>
                <a:highlight>
                  <a:srgbClr val="1F1F1F"/>
                </a:highlight>
                <a:latin typeface="Consolas"/>
              </a:rPr>
              <a:t>"/"</a:t>
            </a:r>
            <a:r>
              <a:rPr lang="en-US" sz="1100">
                <a:solidFill>
                  <a:srgbClr val="CCCCCC"/>
                </a:solidFill>
                <a:highlight>
                  <a:srgbClr val="1F1F1F"/>
                </a:highlight>
                <a:latin typeface="Consolas"/>
              </a:rPr>
              <a:t>, </a:t>
            </a:r>
            <a:r>
              <a:rPr lang="en-US" sz="1100">
                <a:solidFill>
                  <a:srgbClr val="DCDCAA"/>
                </a:solidFill>
                <a:highlight>
                  <a:srgbClr val="1F1F1F"/>
                </a:highlight>
                <a:latin typeface="Consolas"/>
              </a:rPr>
              <a:t>get</a:t>
            </a:r>
            <a:r>
              <a:rPr lang="en-US" sz="1100">
                <a:solidFill>
                  <a:srgbClr val="CCCCCC"/>
                </a:solidFill>
                <a:highlight>
                  <a:srgbClr val="1F1F1F"/>
                </a:highlight>
                <a:latin typeface="Consolas"/>
              </a:rPr>
              <a:t>(</a:t>
            </a:r>
            <a:r>
              <a:rPr lang="en-US" sz="1100">
                <a:solidFill>
                  <a:srgbClr val="9CDCFE"/>
                </a:solidFill>
                <a:highlight>
                  <a:srgbClr val="1F1F1F"/>
                </a:highlight>
                <a:latin typeface="Consolas"/>
              </a:rPr>
              <a:t>handler</a:t>
            </a:r>
            <a:r>
              <a:rPr lang="en-US" sz="1100">
                <a:solidFill>
                  <a:srgbClr val="CCCCCC"/>
                </a:solidFill>
                <a:highlight>
                  <a:srgbClr val="1F1F1F"/>
                </a:highlight>
                <a:latin typeface="Consolas"/>
              </a:rPr>
              <a:t>))</a:t>
            </a:r>
            <a:endParaRPr lang="en-US"/>
          </a:p>
          <a:p>
            <a:r>
              <a:rPr lang="en-US" sz="1100" dirty="0">
                <a:solidFill>
                  <a:srgbClr val="CCCCCC"/>
                </a:solidFill>
                <a:highlight>
                  <a:srgbClr val="1F1F1F"/>
                </a:highlight>
                <a:latin typeface="Consolas"/>
              </a:rPr>
              <a:t>        </a:t>
            </a:r>
            <a:r>
              <a:rPr lang="en-US" sz="1100" dirty="0">
                <a:solidFill>
                  <a:srgbClr val="D4D4D4"/>
                </a:solidFill>
                <a:highlight>
                  <a:srgbClr val="1F1F1F"/>
                </a:highlight>
                <a:latin typeface="Consolas"/>
              </a:rPr>
              <a:t>.</a:t>
            </a:r>
            <a:r>
              <a:rPr lang="en-US" sz="1100" dirty="0" err="1">
                <a:solidFill>
                  <a:srgbClr val="DCDCAA"/>
                </a:solidFill>
                <a:highlight>
                  <a:srgbClr val="1F1F1F"/>
                </a:highlight>
                <a:latin typeface="Consolas"/>
              </a:rPr>
              <a:t>with_state</a:t>
            </a:r>
            <a:r>
              <a:rPr lang="en-US" sz="1100" dirty="0">
                <a:solidFill>
                  <a:srgbClr val="CCCCCC"/>
                </a:solidFill>
                <a:highlight>
                  <a:srgbClr val="1F1F1F"/>
                </a:highlight>
                <a:latin typeface="Consolas"/>
              </a:rPr>
              <a:t>(</a:t>
            </a:r>
            <a:r>
              <a:rPr lang="en-US" sz="1100" dirty="0">
                <a:solidFill>
                  <a:srgbClr val="9CDCFE"/>
                </a:solidFill>
                <a:highlight>
                  <a:srgbClr val="1F1F1F"/>
                </a:highlight>
                <a:latin typeface="Consolas"/>
              </a:rPr>
              <a:t>state</a:t>
            </a:r>
            <a:r>
              <a:rPr lang="en-US" sz="1100" dirty="0">
                <a:solidFill>
                  <a:srgbClr val="CCCCCC"/>
                </a:solidFill>
                <a:highlight>
                  <a:srgbClr val="1F1F1F"/>
                </a:highlight>
                <a:latin typeface="Consolas"/>
              </a:rPr>
              <a:t>);</a:t>
            </a:r>
            <a:endParaRPr lang="en-US" dirty="0"/>
          </a:p>
          <a:p>
            <a:r>
              <a:rPr lang="en-US" sz="1100">
                <a:solidFill>
                  <a:srgbClr val="CCCCCC"/>
                </a:solidFill>
                <a:highlight>
                  <a:srgbClr val="1F1F1F"/>
                </a:highlight>
                <a:latin typeface="Consolas"/>
              </a:rPr>
              <a:t>}</a:t>
            </a:r>
            <a:endParaRPr lang="en-US"/>
          </a:p>
          <a:p>
            <a:pPr marL="0" indent="0">
              <a:spcAft>
                <a:spcPts val="200"/>
              </a:spcAft>
              <a:buNone/>
            </a:pPr>
            <a:endParaRPr lang="en-US" sz="1100" dirty="0">
              <a:solidFill>
                <a:srgbClr val="F0EDE5"/>
              </a:solidFill>
              <a:latin typeface="Consola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1A2E"/>
        </a:solidFill>
        <a:effectLst/>
      </p:bgPr>
    </p:bg>
    <p:spTree>
      <p:nvGrpSpPr>
        <p:cNvPr id="1" name=""/>
        <p:cNvGrpSpPr/>
        <p:nvPr/>
      </p:nvGrpSpPr>
      <p:grpSpPr>
        <a:xfrm>
          <a:off x="0" y="0"/>
          <a:ext cx="0" cy="0"/>
          <a:chOff x="0" y="0"/>
          <a:chExt cx="0" cy="0"/>
        </a:xfrm>
      </p:grpSpPr>
      <p:sp>
        <p:nvSpPr>
          <p:cNvPr id="2" name="Text 0"/>
          <p:cNvSpPr/>
          <p:nvPr/>
        </p:nvSpPr>
        <p:spPr>
          <a:xfrm>
            <a:off x="8046720" y="4754880"/>
            <a:ext cx="914400" cy="320040"/>
          </a:xfrm>
          <a:prstGeom prst="rect">
            <a:avLst/>
          </a:prstGeom>
          <a:noFill/>
          <a:ln/>
        </p:spPr>
        <p:txBody>
          <a:bodyPr wrap="square" rtlCol="0" anchor="ctr"/>
          <a:lstStyle/>
          <a:p>
            <a:pPr marL="0" indent="0" algn="r">
              <a:buNone/>
            </a:pPr>
            <a:r>
              <a:rPr lang="en-US" sz="1000" dirty="0">
                <a:solidFill>
                  <a:srgbClr val="8B8BA7"/>
                </a:solidFill>
                <a:latin typeface="Calibri" pitchFamily="34" charset="0"/>
                <a:ea typeface="Calibri" pitchFamily="34" charset="-122"/>
                <a:cs typeface="Calibri" pitchFamily="34" charset="-120"/>
              </a:rPr>
              <a:t>5 / 14</a:t>
            </a:r>
            <a:endParaRPr lang="en-US" sz="1000" dirty="0"/>
          </a:p>
        </p:txBody>
      </p:sp>
      <p:sp>
        <p:nvSpPr>
          <p:cNvPr id="3" name="Shape 1"/>
          <p:cNvSpPr/>
          <p:nvPr/>
        </p:nvSpPr>
        <p:spPr>
          <a:xfrm>
            <a:off x="457200" y="320040"/>
            <a:ext cx="1078992" cy="292608"/>
          </a:xfrm>
          <a:prstGeom prst="rect">
            <a:avLst/>
          </a:prstGeom>
          <a:solidFill>
            <a:srgbClr val="CE422B"/>
          </a:solidFill>
          <a:ln/>
        </p:spPr>
      </p:sp>
      <p:sp>
        <p:nvSpPr>
          <p:cNvPr id="4" name="Text 2"/>
          <p:cNvSpPr/>
          <p:nvPr/>
        </p:nvSpPr>
        <p:spPr>
          <a:xfrm>
            <a:off x="457200" y="320040"/>
            <a:ext cx="1078992" cy="29260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所有権と借用</a:t>
            </a:r>
            <a:endParaRPr lang="en-US" sz="1100" dirty="0"/>
          </a:p>
        </p:txBody>
      </p:sp>
      <p:sp>
        <p:nvSpPr>
          <p:cNvPr id="5" name="Text 3"/>
          <p:cNvSpPr/>
          <p:nvPr/>
        </p:nvSpPr>
        <p:spPr>
          <a:xfrm>
            <a:off x="457200" y="73152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コンパイラに従う → 通る、でも…</a:t>
            </a:r>
            <a:endParaRPr lang="en-US" sz="2600" dirty="0"/>
          </a:p>
        </p:txBody>
      </p:sp>
      <p:sp>
        <p:nvSpPr>
          <p:cNvPr id="6" name="Shape 4"/>
          <p:cNvSpPr/>
          <p:nvPr/>
        </p:nvSpPr>
        <p:spPr>
          <a:xfrm>
            <a:off x="457200" y="1371600"/>
            <a:ext cx="5029200" cy="2425039"/>
          </a:xfrm>
          <a:prstGeom prst="rect">
            <a:avLst/>
          </a:prstGeom>
          <a:solidFill>
            <a:srgbClr val="2B2B45"/>
          </a:solidFill>
          <a:ln/>
        </p:spPr>
      </p:sp>
      <p:sp>
        <p:nvSpPr>
          <p:cNvPr id="8" name="Shape 6"/>
          <p:cNvSpPr/>
          <p:nvPr/>
        </p:nvSpPr>
        <p:spPr>
          <a:xfrm>
            <a:off x="5760720" y="1371600"/>
            <a:ext cx="3017520" cy="365760"/>
          </a:xfrm>
          <a:prstGeom prst="rect">
            <a:avLst/>
          </a:prstGeom>
          <a:solidFill>
            <a:srgbClr val="0A2E1A"/>
          </a:solidFill>
          <a:ln/>
        </p:spPr>
      </p:sp>
      <p:sp>
        <p:nvSpPr>
          <p:cNvPr id="9" name="Text 7"/>
          <p:cNvSpPr/>
          <p:nvPr/>
        </p:nvSpPr>
        <p:spPr>
          <a:xfrm>
            <a:off x="5897880" y="1371600"/>
            <a:ext cx="2743200" cy="365760"/>
          </a:xfrm>
          <a:prstGeom prst="rect">
            <a:avLst/>
          </a:prstGeom>
          <a:noFill/>
          <a:ln/>
        </p:spPr>
        <p:txBody>
          <a:bodyPr wrap="square" lIns="0" tIns="0" rIns="0" bIns="0" rtlCol="0" anchor="ctr"/>
          <a:lstStyle/>
          <a:p>
            <a:pPr marL="0" indent="0">
              <a:buNone/>
            </a:pPr>
            <a:r>
              <a:rPr lang="en-US" sz="1000" b="1" dirty="0">
                <a:solidFill>
                  <a:srgbClr val="4ADE80"/>
                </a:solidFill>
                <a:latin typeface="Consolas" pitchFamily="34" charset="0"/>
                <a:ea typeface="Consolas" pitchFamily="34" charset="-122"/>
                <a:cs typeface="Consolas" pitchFamily="34" charset="-120"/>
              </a:rPr>
              <a:t>✓ fix: </a:t>
            </a:r>
            <a:r>
              <a:rPr lang="en-US" sz="1000" dirty="0">
                <a:solidFill>
                  <a:srgbClr val="BBF7D0"/>
                </a:solidFill>
                <a:latin typeface="Consolas" pitchFamily="34" charset="0"/>
                <a:ea typeface="Consolas" pitchFamily="34" charset="-122"/>
                <a:cs typeface="Consolas" pitchFamily="34" charset="-120"/>
              </a:rPr>
              <a:t>use, Clone, State, mut を足した → OK</a:t>
            </a:r>
            <a:endParaRPr lang="en-US" sz="1000" dirty="0"/>
          </a:p>
        </p:txBody>
      </p:sp>
      <p:sp>
        <p:nvSpPr>
          <p:cNvPr id="10" name="Shape 8"/>
          <p:cNvSpPr/>
          <p:nvPr/>
        </p:nvSpPr>
        <p:spPr>
          <a:xfrm>
            <a:off x="5760720" y="1920240"/>
            <a:ext cx="3017520" cy="1280160"/>
          </a:xfrm>
          <a:prstGeom prst="rect">
            <a:avLst/>
          </a:prstGeom>
          <a:solidFill>
            <a:srgbClr val="232342"/>
          </a:solidFill>
          <a:ln/>
        </p:spPr>
      </p:sp>
      <p:sp>
        <p:nvSpPr>
          <p:cNvPr id="11" name="Text 9"/>
          <p:cNvSpPr/>
          <p:nvPr/>
        </p:nvSpPr>
        <p:spPr>
          <a:xfrm>
            <a:off x="5897880" y="1965960"/>
            <a:ext cx="2743200" cy="274320"/>
          </a:xfrm>
          <a:prstGeom prst="rect">
            <a:avLst/>
          </a:prstGeom>
          <a:noFill/>
          <a:ln/>
        </p:spPr>
        <p:txBody>
          <a:bodyPr wrap="square" lIns="0" tIns="0" rIns="0" bIns="0" rtlCol="0" anchor="ctr"/>
          <a:lstStyle/>
          <a:p>
            <a:pPr marL="0" indent="0">
              <a:buNone/>
            </a:pPr>
            <a:r>
              <a:rPr lang="en-US" sz="1400" dirty="0">
                <a:solidFill>
                  <a:srgbClr val="F5A623"/>
                </a:solidFill>
              </a:rPr>
              <a:t>⚠ </a:t>
            </a:r>
            <a:r>
              <a:rPr lang="en-US" sz="1400" b="1" dirty="0">
                <a:solidFill>
                  <a:srgbClr val="F5A623"/>
                </a:solidFill>
                <a:latin typeface="Trebuchet MS" pitchFamily="34" charset="0"/>
                <a:ea typeface="Trebuchet MS" pitchFamily="34" charset="-122"/>
                <a:cs typeface="Trebuchet MS" pitchFamily="34" charset="-120"/>
              </a:rPr>
              <a:t>落とし穴</a:t>
            </a:r>
            <a:endParaRPr lang="en-US" sz="1400" dirty="0"/>
          </a:p>
        </p:txBody>
      </p:sp>
      <p:sp>
        <p:nvSpPr>
          <p:cNvPr id="12" name="Text 10"/>
          <p:cNvSpPr/>
          <p:nvPr/>
        </p:nvSpPr>
        <p:spPr>
          <a:xfrm>
            <a:off x="5897880" y="2286000"/>
            <a:ext cx="2743200" cy="914400"/>
          </a:xfrm>
          <a:prstGeom prst="rect">
            <a:avLst/>
          </a:prstGeom>
          <a:noFill/>
          <a:ln/>
        </p:spPr>
        <p:txBody>
          <a:bodyPr wrap="square" lIns="0" tIns="0" rIns="0" bIns="0" rtlCol="0" anchor="ctr"/>
          <a:lstStyle/>
          <a:p>
            <a:pPr marL="0" indent="0">
              <a:buNone/>
            </a:pPr>
            <a:r>
              <a:rPr lang="en-US" sz="1100" dirty="0">
                <a:solidFill>
                  <a:srgbClr val="C4C4D4"/>
                </a:solidFill>
                <a:latin typeface="Calibri" pitchFamily="34" charset="0"/>
                <a:ea typeface="Calibri" pitchFamily="34" charset="-122"/>
                <a:cs typeface="Calibri" pitchFamily="34" charset="-120"/>
              </a:rPr>
              <a:t>リクエストごとに AppState が</a:t>
            </a:r>
            <a:endParaRPr lang="en-US" sz="1100" dirty="0"/>
          </a:p>
          <a:p>
            <a:pPr marL="0" indent="0">
              <a:buNone/>
            </a:pPr>
            <a:r>
              <a:rPr lang="en-US" sz="1100" dirty="0">
                <a:solidFill>
                  <a:srgbClr val="C4C4D4"/>
                </a:solidFill>
                <a:latin typeface="Calibri" pitchFamily="34" charset="0"/>
                <a:ea typeface="Calibri" pitchFamily="34" charset="-122"/>
                <a:cs typeface="Calibri" pitchFamily="34" charset="-120"/>
              </a:rPr>
              <a:t>クローン（コピー）される</a:t>
            </a:r>
            <a:endParaRPr lang="en-US" sz="1100" dirty="0"/>
          </a:p>
          <a:p>
            <a:pPr marL="0" indent="0">
              <a:buNone/>
            </a:pPr>
            <a:endParaRPr lang="en-US" sz="1100" dirty="0"/>
          </a:p>
          <a:p>
            <a:pPr marL="0" indent="0">
              <a:buNone/>
            </a:pPr>
            <a:r>
              <a:rPr lang="en-US" sz="1100" dirty="0">
                <a:solidFill>
                  <a:srgbClr val="C4C4D4"/>
                </a:solidFill>
                <a:latin typeface="Calibri" pitchFamily="34" charset="0"/>
                <a:ea typeface="Calibri" pitchFamily="34" charset="-122"/>
                <a:cs typeface="Calibri" pitchFamily="34" charset="-120"/>
              </a:rPr>
              <a:t>counter は毎回 0 → 1</a:t>
            </a:r>
            <a:endParaRPr lang="en-US" sz="1100" dirty="0"/>
          </a:p>
          <a:p>
            <a:pPr marL="0" indent="0">
              <a:buNone/>
            </a:pPr>
            <a:r>
              <a:rPr lang="en-US" sz="1100" dirty="0">
                <a:solidFill>
                  <a:srgbClr val="C4C4D4"/>
                </a:solidFill>
                <a:latin typeface="Calibri" pitchFamily="34" charset="0"/>
                <a:ea typeface="Calibri" pitchFamily="34" charset="-122"/>
                <a:cs typeface="Calibri" pitchFamily="34" charset="-120"/>
              </a:rPr>
              <a:t>状態が共有されない！</a:t>
            </a:r>
            <a:endParaRPr lang="en-US" sz="1100" dirty="0"/>
          </a:p>
        </p:txBody>
      </p:sp>
      <p:sp>
        <p:nvSpPr>
          <p:cNvPr id="13" name="Shape 11"/>
          <p:cNvSpPr/>
          <p:nvPr/>
        </p:nvSpPr>
        <p:spPr>
          <a:xfrm>
            <a:off x="457200" y="4251960"/>
            <a:ext cx="8229600" cy="365760"/>
          </a:xfrm>
          <a:prstGeom prst="rect">
            <a:avLst/>
          </a:prstGeom>
          <a:solidFill>
            <a:srgbClr val="2E1A00"/>
          </a:solidFill>
          <a:ln/>
        </p:spPr>
      </p:sp>
      <p:sp>
        <p:nvSpPr>
          <p:cNvPr id="14" name="Text 12"/>
          <p:cNvSpPr/>
          <p:nvPr/>
        </p:nvSpPr>
        <p:spPr>
          <a:xfrm>
            <a:off x="594360" y="4251960"/>
            <a:ext cx="7955280" cy="365760"/>
          </a:xfrm>
          <a:prstGeom prst="rect">
            <a:avLst/>
          </a:prstGeom>
          <a:noFill/>
          <a:ln/>
        </p:spPr>
        <p:txBody>
          <a:bodyPr wrap="square" lIns="0" tIns="0" rIns="0" bIns="0" rtlCol="0" anchor="ctr"/>
          <a:lstStyle/>
          <a:p>
            <a:pPr marL="0" indent="0">
              <a:buNone/>
            </a:pPr>
            <a:r>
              <a:rPr lang="en-US" sz="1100" dirty="0">
                <a:solidFill>
                  <a:srgbClr val="F5A623"/>
                </a:solidFill>
                <a:latin typeface="Consolas" pitchFamily="34" charset="0"/>
                <a:ea typeface="Consolas" pitchFamily="34" charset="-122"/>
                <a:cs typeface="Consolas" pitchFamily="34" charset="-120"/>
              </a:rPr>
              <a:t>GET /  →  count: 1     GET /  →  count: 1     GET /  →  count: 1</a:t>
            </a:r>
            <a:r>
              <a:rPr lang="en-US" sz="1100" dirty="0">
                <a:solidFill>
                  <a:srgbClr val="FCA5A5"/>
                </a:solidFill>
                <a:latin typeface="Calibri" pitchFamily="34" charset="0"/>
                <a:ea typeface="Calibri" pitchFamily="34" charset="-122"/>
                <a:cs typeface="Calibri" pitchFamily="34" charset="-120"/>
              </a:rPr>
              <a:t>   ← 毎回リセット</a:t>
            </a:r>
            <a:endParaRPr lang="en-US" sz="1100" dirty="0"/>
          </a:p>
        </p:txBody>
      </p:sp>
      <p:sp>
        <p:nvSpPr>
          <p:cNvPr id="15" name="Text 13"/>
          <p:cNvSpPr/>
          <p:nvPr/>
        </p:nvSpPr>
        <p:spPr>
          <a:xfrm>
            <a:off x="457200" y="4709160"/>
            <a:ext cx="8229600" cy="320040"/>
          </a:xfrm>
          <a:prstGeom prst="rect">
            <a:avLst/>
          </a:prstGeom>
          <a:noFill/>
          <a:ln/>
        </p:spPr>
        <p:txBody>
          <a:bodyPr wrap="square" lIns="0" tIns="0" rIns="0" bIns="0" rtlCol="0" anchor="ctr"/>
          <a:lstStyle/>
          <a:p>
            <a:pPr marL="0" indent="0">
              <a:buNone/>
            </a:pPr>
            <a:r>
              <a:rPr lang="en-US" sz="1300" b="1" dirty="0">
                <a:solidFill>
                  <a:srgbClr val="F5A623"/>
                </a:solidFill>
                <a:latin typeface="Calibri" pitchFamily="34" charset="0"/>
                <a:ea typeface="Calibri" pitchFamily="34" charset="-122"/>
                <a:cs typeface="Calibri" pitchFamily="34" charset="-120"/>
              </a:rPr>
              <a:t>💡 状態を共有するには「所有権を共有する仕組み」が必要 → 次のスライド</a:t>
            </a:r>
            <a:endParaRPr lang="en-US" sz="1300" dirty="0"/>
          </a:p>
        </p:txBody>
      </p:sp>
      <p:sp>
        <p:nvSpPr>
          <p:cNvPr id="16" name="Text 5">
            <a:extLst>
              <a:ext uri="{FF2B5EF4-FFF2-40B4-BE49-F238E27FC236}">
                <a16:creationId xmlns:a16="http://schemas.microsoft.com/office/drawing/2014/main" id="{3D504EF5-4634-A6A0-546D-2000CD8F60B9}"/>
              </a:ext>
            </a:extLst>
          </p:cNvPr>
          <p:cNvSpPr/>
          <p:nvPr/>
        </p:nvSpPr>
        <p:spPr>
          <a:xfrm>
            <a:off x="594360" y="1463040"/>
            <a:ext cx="4754880" cy="2249358"/>
          </a:xfrm>
          <a:prstGeom prst="rect">
            <a:avLst/>
          </a:prstGeom>
          <a:noFill/>
          <a:ln/>
        </p:spPr>
        <p:txBody>
          <a:bodyPr wrap="square" lIns="0" tIns="0" rIns="0" bIns="0" rtlCol="0" anchor="t"/>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rgbClr val="569CD6"/>
                </a:solidFill>
                <a:highlight>
                  <a:srgbClr val="1F1F1F"/>
                </a:highlight>
                <a:latin typeface="Consolas"/>
              </a:rPr>
              <a:t>use</a:t>
            </a:r>
            <a:r>
              <a:rPr lang="en-US" sz="1100" dirty="0">
                <a:solidFill>
                  <a:srgbClr val="CCCCCC"/>
                </a:solidFill>
                <a:highlight>
                  <a:srgbClr val="1F1F1F"/>
                </a:highlight>
                <a:latin typeface="Consolas"/>
              </a:rPr>
              <a:t> </a:t>
            </a:r>
            <a:r>
              <a:rPr lang="en-US" sz="1100" dirty="0" err="1">
                <a:solidFill>
                  <a:srgbClr val="4EC9B0"/>
                </a:solidFill>
                <a:highlight>
                  <a:srgbClr val="1F1F1F"/>
                </a:highlight>
                <a:latin typeface="Consolas"/>
              </a:rPr>
              <a:t>axum</a:t>
            </a:r>
            <a:r>
              <a:rPr lang="en-US" sz="1100" dirty="0">
                <a:solidFill>
                  <a:srgbClr val="D4D4D4"/>
                </a:solidFill>
                <a:highlight>
                  <a:srgbClr val="1F1F1F"/>
                </a:highlight>
                <a:latin typeface="Consolas"/>
              </a:rPr>
              <a:t>::</a:t>
            </a:r>
            <a:r>
              <a:rPr lang="en-US" sz="1100" dirty="0">
                <a:solidFill>
                  <a:srgbClr val="CCCCCC"/>
                </a:solidFill>
                <a:highlight>
                  <a:srgbClr val="1F1F1F"/>
                </a:highlight>
                <a:latin typeface="Consolas"/>
              </a:rPr>
              <a:t>{ </a:t>
            </a:r>
            <a:r>
              <a:rPr lang="en-US" sz="1100" dirty="0">
                <a:solidFill>
                  <a:srgbClr val="4EC9B0"/>
                </a:solidFill>
                <a:highlight>
                  <a:srgbClr val="1F1F1F"/>
                </a:highlight>
                <a:latin typeface="Consolas"/>
              </a:rPr>
              <a:t>Router</a:t>
            </a:r>
            <a:r>
              <a:rPr lang="en-US" sz="1100" dirty="0">
                <a:solidFill>
                  <a:srgbClr val="CCCCCC"/>
                </a:solidFill>
                <a:highlight>
                  <a:srgbClr val="1F1F1F"/>
                </a:highlight>
                <a:latin typeface="Consolas"/>
              </a:rPr>
              <a:t>, </a:t>
            </a:r>
            <a:r>
              <a:rPr lang="en-US" sz="1100" dirty="0">
                <a:solidFill>
                  <a:srgbClr val="4EC9B0"/>
                </a:solidFill>
                <a:highlight>
                  <a:srgbClr val="1F1F1F"/>
                </a:highlight>
                <a:latin typeface="Consolas"/>
              </a:rPr>
              <a:t>routing</a:t>
            </a:r>
            <a:r>
              <a:rPr lang="en-US" sz="1100" dirty="0">
                <a:solidFill>
                  <a:srgbClr val="D4D4D4"/>
                </a:solidFill>
                <a:highlight>
                  <a:srgbClr val="1F1F1F"/>
                </a:highlight>
                <a:latin typeface="Consolas"/>
              </a:rPr>
              <a:t>::</a:t>
            </a:r>
            <a:r>
              <a:rPr lang="en-US" sz="1100" dirty="0">
                <a:solidFill>
                  <a:srgbClr val="CCCCCC"/>
                </a:solidFill>
                <a:highlight>
                  <a:srgbClr val="1F1F1F"/>
                </a:highlight>
                <a:latin typeface="Consolas"/>
              </a:rPr>
              <a:t>get, </a:t>
            </a:r>
            <a:r>
              <a:rPr lang="en-US" sz="1100" dirty="0">
                <a:solidFill>
                  <a:srgbClr val="4EC9B0"/>
                </a:solidFill>
                <a:highlight>
                  <a:srgbClr val="1F1F1F"/>
                </a:highlight>
                <a:latin typeface="Consolas"/>
              </a:rPr>
              <a:t>extract</a:t>
            </a:r>
            <a:r>
              <a:rPr lang="en-US" sz="1100" dirty="0">
                <a:solidFill>
                  <a:srgbClr val="D4D4D4"/>
                </a:solidFill>
                <a:highlight>
                  <a:srgbClr val="1F1F1F"/>
                </a:highlight>
                <a:latin typeface="Consolas"/>
              </a:rPr>
              <a:t>::</a:t>
            </a:r>
            <a:r>
              <a:rPr lang="en-US" sz="1100" dirty="0">
                <a:solidFill>
                  <a:srgbClr val="4EC9B0"/>
                </a:solidFill>
                <a:highlight>
                  <a:srgbClr val="1F1F1F"/>
                </a:highlight>
                <a:latin typeface="Consolas"/>
              </a:rPr>
              <a:t>State</a:t>
            </a:r>
            <a:r>
              <a:rPr lang="en-US" sz="1100" dirty="0">
                <a:solidFill>
                  <a:srgbClr val="CCCCCC"/>
                </a:solidFill>
                <a:highlight>
                  <a:srgbClr val="1F1F1F"/>
                </a:highlight>
                <a:latin typeface="Consolas"/>
              </a:rPr>
              <a:t> }; </a:t>
            </a:r>
            <a:r>
              <a:rPr lang="en-US" sz="1100" dirty="0">
                <a:solidFill>
                  <a:srgbClr val="6A9955"/>
                </a:solidFill>
                <a:highlight>
                  <a:srgbClr val="1F1F1F"/>
                </a:highlight>
                <a:latin typeface="Consolas"/>
              </a:rPr>
              <a:t>// ←</a:t>
            </a:r>
            <a:r>
              <a:rPr lang="en-US" altLang="ja-JP" sz="1100" dirty="0">
                <a:solidFill>
                  <a:srgbClr val="6A9955"/>
                </a:solidFill>
                <a:highlight>
                  <a:srgbClr val="1F1F1F"/>
                </a:highlight>
                <a:latin typeface="Consolas"/>
                <a:ea typeface="游ゴシック"/>
              </a:rPr>
              <a:t> </a:t>
            </a:r>
            <a:r>
              <a:rPr lang="ja-JP" altLang="en-US" sz="1100" dirty="0">
                <a:solidFill>
                  <a:srgbClr val="6A9955"/>
                </a:solidFill>
                <a:highlight>
                  <a:srgbClr val="1F1F1F"/>
                </a:highlight>
                <a:latin typeface="Consolas"/>
                <a:ea typeface="游ゴシック"/>
              </a:rPr>
              <a:t>追加</a:t>
            </a:r>
            <a:endParaRPr lang="en-US" dirty="0">
              <a:ea typeface="Calibri" panose="020F0502020204030204"/>
              <a:cs typeface="Calibri" panose="020F0502020204030204"/>
            </a:endParaRPr>
          </a:p>
          <a:p>
            <a:endParaRPr lang="ja-JP" altLang="en-US" sz="1100" dirty="0">
              <a:solidFill>
                <a:srgbClr val="6A9955"/>
              </a:solidFill>
              <a:highlight>
                <a:srgbClr val="1F1F1F"/>
              </a:highlight>
              <a:latin typeface="Consolas"/>
              <a:ea typeface="游ゴシック"/>
            </a:endParaRPr>
          </a:p>
          <a:p>
            <a:r>
              <a:rPr lang="en-US" sz="1100" dirty="0">
                <a:solidFill>
                  <a:srgbClr val="CCCCCC"/>
                </a:solidFill>
                <a:highlight>
                  <a:srgbClr val="1F1F1F"/>
                </a:highlight>
                <a:latin typeface="Consolas"/>
              </a:rPr>
              <a:t>#[derive(</a:t>
            </a:r>
            <a:r>
              <a:rPr lang="en-US" sz="1100" dirty="0">
                <a:solidFill>
                  <a:srgbClr val="4EC9B0"/>
                </a:solidFill>
                <a:highlight>
                  <a:srgbClr val="1F1F1F"/>
                </a:highlight>
                <a:latin typeface="Consolas"/>
              </a:rPr>
              <a:t>Clone</a:t>
            </a:r>
            <a:r>
              <a:rPr lang="en-US" sz="1100" dirty="0">
                <a:solidFill>
                  <a:srgbClr val="CCCCCC"/>
                </a:solidFill>
                <a:highlight>
                  <a:srgbClr val="1F1F1F"/>
                </a:highlight>
                <a:latin typeface="Consolas"/>
              </a:rPr>
              <a:t>)] </a:t>
            </a:r>
            <a:r>
              <a:rPr lang="en-US" sz="1100" dirty="0">
                <a:solidFill>
                  <a:srgbClr val="6A9955"/>
                </a:solidFill>
                <a:highlight>
                  <a:srgbClr val="1F1F1F"/>
                </a:highlight>
                <a:latin typeface="Consolas"/>
              </a:rPr>
              <a:t>// ←</a:t>
            </a:r>
            <a:r>
              <a:rPr lang="en-US" altLang="ja-JP" sz="1100" dirty="0">
                <a:solidFill>
                  <a:srgbClr val="6A9955"/>
                </a:solidFill>
                <a:highlight>
                  <a:srgbClr val="1F1F1F"/>
                </a:highlight>
                <a:latin typeface="Consolas"/>
                <a:ea typeface="游ゴシック"/>
              </a:rPr>
              <a:t> </a:t>
            </a:r>
            <a:r>
              <a:rPr lang="ja-JP" altLang="en-US" sz="1100" dirty="0" err="1">
                <a:solidFill>
                  <a:srgbClr val="6A9955"/>
                </a:solidFill>
                <a:highlight>
                  <a:srgbClr val="1F1F1F"/>
                </a:highlight>
                <a:latin typeface="Consolas"/>
                <a:ea typeface="游ゴシック"/>
              </a:rPr>
              <a:t>追加</a:t>
            </a:r>
            <a:endParaRPr lang="en-US" dirty="0" err="1">
              <a:ea typeface="游ゴシック"/>
            </a:endParaRPr>
          </a:p>
          <a:p>
            <a:r>
              <a:rPr lang="en-US" sz="1100" dirty="0">
                <a:solidFill>
                  <a:srgbClr val="569CD6"/>
                </a:solidFill>
                <a:highlight>
                  <a:srgbClr val="1F1F1F"/>
                </a:highlight>
                <a:latin typeface="Consolas"/>
              </a:rPr>
              <a:t>struct</a:t>
            </a:r>
            <a:r>
              <a:rPr lang="en-US" sz="1100" dirty="0">
                <a:solidFill>
                  <a:srgbClr val="CCCCCC"/>
                </a:solidFill>
                <a:highlight>
                  <a:srgbClr val="1F1F1F"/>
                </a:highlight>
                <a:latin typeface="Consolas"/>
              </a:rPr>
              <a:t> </a:t>
            </a:r>
            <a:r>
              <a:rPr lang="en-US" sz="1100" dirty="0" err="1">
                <a:solidFill>
                  <a:srgbClr val="4EC9B0"/>
                </a:solidFill>
                <a:highlight>
                  <a:srgbClr val="1F1F1F"/>
                </a:highlight>
                <a:latin typeface="Consolas"/>
              </a:rPr>
              <a:t>AppState</a:t>
            </a:r>
            <a:r>
              <a:rPr lang="en-US" sz="1100" dirty="0">
                <a:solidFill>
                  <a:srgbClr val="CCCCCC"/>
                </a:solidFill>
                <a:highlight>
                  <a:srgbClr val="1F1F1F"/>
                </a:highlight>
                <a:latin typeface="Consolas"/>
              </a:rPr>
              <a:t> {</a:t>
            </a:r>
            <a:endParaRPr lang="en-US" dirty="0"/>
          </a:p>
          <a:p>
            <a:r>
              <a:rPr lang="en-US" sz="1100" dirty="0">
                <a:solidFill>
                  <a:srgbClr val="CCCCCC"/>
                </a:solidFill>
                <a:highlight>
                  <a:srgbClr val="1F1F1F"/>
                </a:highlight>
                <a:latin typeface="Consolas"/>
              </a:rPr>
              <a:t>    </a:t>
            </a:r>
            <a:r>
              <a:rPr lang="en-US" sz="1100">
                <a:solidFill>
                  <a:srgbClr val="9CDCFE"/>
                </a:solidFill>
                <a:highlight>
                  <a:srgbClr val="1F1F1F"/>
                </a:highlight>
                <a:latin typeface="Consolas"/>
              </a:rPr>
              <a:t>counter</a:t>
            </a:r>
            <a:r>
              <a:rPr lang="en-US" sz="1100">
                <a:solidFill>
                  <a:srgbClr val="D4D4D4"/>
                </a:solidFill>
                <a:highlight>
                  <a:srgbClr val="1F1F1F"/>
                </a:highlight>
                <a:latin typeface="Consolas"/>
              </a:rPr>
              <a:t>:</a:t>
            </a:r>
            <a:r>
              <a:rPr lang="en-US" sz="1100" dirty="0">
                <a:solidFill>
                  <a:srgbClr val="CCCCCC"/>
                </a:solidFill>
                <a:highlight>
                  <a:srgbClr val="1F1F1F"/>
                </a:highlight>
                <a:latin typeface="Consolas"/>
              </a:rPr>
              <a:t> </a:t>
            </a:r>
            <a:r>
              <a:rPr lang="en-US" sz="1100">
                <a:solidFill>
                  <a:srgbClr val="4EC9B0"/>
                </a:solidFill>
                <a:highlight>
                  <a:srgbClr val="1F1F1F"/>
                </a:highlight>
                <a:latin typeface="Consolas"/>
              </a:rPr>
              <a:t>i32</a:t>
            </a:r>
            <a:r>
              <a:rPr lang="en-US" sz="1100">
                <a:solidFill>
                  <a:srgbClr val="CCCCCC"/>
                </a:solidFill>
                <a:highlight>
                  <a:srgbClr val="1F1F1F"/>
                </a:highlight>
                <a:latin typeface="Consolas"/>
              </a:rPr>
              <a:t>,</a:t>
            </a:r>
            <a:endParaRPr lang="en-US"/>
          </a:p>
          <a:p>
            <a:r>
              <a:rPr lang="en-US" sz="1100">
                <a:solidFill>
                  <a:srgbClr val="CCCCCC"/>
                </a:solidFill>
                <a:highlight>
                  <a:srgbClr val="1F1F1F"/>
                </a:highlight>
                <a:latin typeface="Consolas"/>
              </a:rPr>
              <a:t>}</a:t>
            </a:r>
            <a:endParaRPr lang="en-US">
              <a:solidFill>
                <a:srgbClr val="000000"/>
              </a:solidFill>
              <a:latin typeface="Calibri"/>
              <a:ea typeface="Calibri"/>
              <a:cs typeface="Calibri"/>
            </a:endParaRPr>
          </a:p>
          <a:p>
            <a:endParaRPr lang="en-US" sz="1100" dirty="0">
              <a:solidFill>
                <a:srgbClr val="569CD6"/>
              </a:solidFill>
              <a:highlight>
                <a:srgbClr val="1F1F1F"/>
              </a:highlight>
              <a:latin typeface="Consolas"/>
            </a:endParaRPr>
          </a:p>
          <a:p>
            <a:r>
              <a:rPr lang="en-US" sz="1100" dirty="0">
                <a:solidFill>
                  <a:srgbClr val="569CD6"/>
                </a:solidFill>
                <a:highlight>
                  <a:srgbClr val="1F1F1F"/>
                </a:highlight>
                <a:latin typeface="Consolas"/>
              </a:rPr>
              <a:t>async</a:t>
            </a:r>
            <a:r>
              <a:rPr lang="en-US" sz="1100" dirty="0">
                <a:solidFill>
                  <a:srgbClr val="CCCCCC"/>
                </a:solidFill>
                <a:highlight>
                  <a:srgbClr val="1F1F1F"/>
                </a:highlight>
                <a:latin typeface="Consolas"/>
              </a:rPr>
              <a:t> </a:t>
            </a:r>
            <a:r>
              <a:rPr lang="en-US" sz="1100" dirty="0" err="1">
                <a:solidFill>
                  <a:srgbClr val="569CD6"/>
                </a:solidFill>
                <a:highlight>
                  <a:srgbClr val="1F1F1F"/>
                </a:highlight>
                <a:latin typeface="Consolas"/>
              </a:rPr>
              <a:t>fn</a:t>
            </a:r>
            <a:r>
              <a:rPr lang="en-US" sz="1100" dirty="0">
                <a:solidFill>
                  <a:srgbClr val="CCCCCC"/>
                </a:solidFill>
                <a:highlight>
                  <a:srgbClr val="1F1F1F"/>
                </a:highlight>
                <a:latin typeface="Consolas"/>
              </a:rPr>
              <a:t> </a:t>
            </a:r>
            <a:r>
              <a:rPr lang="en-US" sz="1100" dirty="0">
                <a:solidFill>
                  <a:srgbClr val="DCDCAA"/>
                </a:solidFill>
                <a:highlight>
                  <a:srgbClr val="1F1F1F"/>
                </a:highlight>
                <a:latin typeface="Consolas"/>
              </a:rPr>
              <a:t>handler</a:t>
            </a:r>
            <a:r>
              <a:rPr lang="en-US" sz="1100" dirty="0">
                <a:solidFill>
                  <a:srgbClr val="CCCCCC"/>
                </a:solidFill>
                <a:highlight>
                  <a:srgbClr val="1F1F1F"/>
                </a:highlight>
                <a:latin typeface="Consolas"/>
              </a:rPr>
              <a:t>(</a:t>
            </a:r>
            <a:endParaRPr lang="en-US">
              <a:ea typeface="Calibri" panose="020F0502020204030204"/>
              <a:cs typeface="Calibri" panose="020F0502020204030204"/>
            </a:endParaRPr>
          </a:p>
          <a:p>
            <a:r>
              <a:rPr lang="en-US" sz="1100" dirty="0">
                <a:solidFill>
                  <a:srgbClr val="CCCCCC"/>
                </a:solidFill>
                <a:highlight>
                  <a:srgbClr val="1F1F1F"/>
                </a:highlight>
                <a:latin typeface="Consolas"/>
              </a:rPr>
              <a:t>  </a:t>
            </a:r>
            <a:r>
              <a:rPr lang="en-US" sz="1100" dirty="0">
                <a:solidFill>
                  <a:srgbClr val="DCDCAA"/>
                </a:solidFill>
                <a:highlight>
                  <a:srgbClr val="1F1F1F"/>
                </a:highlight>
                <a:latin typeface="Consolas"/>
              </a:rPr>
              <a:t>State</a:t>
            </a:r>
            <a:r>
              <a:rPr lang="en-US" sz="1100" dirty="0">
                <a:solidFill>
                  <a:srgbClr val="CCCCCC"/>
                </a:solidFill>
                <a:highlight>
                  <a:srgbClr val="1F1F1F"/>
                </a:highlight>
                <a:latin typeface="Consolas"/>
              </a:rPr>
              <a:t>(</a:t>
            </a:r>
            <a:r>
              <a:rPr lang="en-US" sz="1100" dirty="0">
                <a:solidFill>
                  <a:srgbClr val="569CD6"/>
                </a:solidFill>
                <a:highlight>
                  <a:srgbClr val="1F1F1F"/>
                </a:highlight>
                <a:latin typeface="Consolas"/>
              </a:rPr>
              <a:t>mut</a:t>
            </a:r>
            <a:r>
              <a:rPr lang="en-US" sz="1100" dirty="0">
                <a:solidFill>
                  <a:srgbClr val="CCCCCC"/>
                </a:solidFill>
                <a:highlight>
                  <a:srgbClr val="1F1F1F"/>
                </a:highlight>
                <a:latin typeface="Consolas"/>
              </a:rPr>
              <a:t> </a:t>
            </a:r>
            <a:r>
              <a:rPr lang="en-US" sz="1100" dirty="0">
                <a:solidFill>
                  <a:srgbClr val="9CDCFE"/>
                </a:solidFill>
                <a:highlight>
                  <a:srgbClr val="1F1F1F"/>
                </a:highlight>
                <a:latin typeface="Consolas"/>
              </a:rPr>
              <a:t>state</a:t>
            </a:r>
            <a:r>
              <a:rPr lang="en-US" sz="1100" dirty="0">
                <a:solidFill>
                  <a:srgbClr val="CCCCCC"/>
                </a:solidFill>
                <a:highlight>
                  <a:srgbClr val="1F1F1F"/>
                </a:highlight>
                <a:latin typeface="Consolas"/>
              </a:rPr>
              <a:t>)</a:t>
            </a:r>
            <a:r>
              <a:rPr lang="en-US" sz="1100" dirty="0">
                <a:solidFill>
                  <a:srgbClr val="D4D4D4"/>
                </a:solidFill>
                <a:highlight>
                  <a:srgbClr val="1F1F1F"/>
                </a:highlight>
                <a:latin typeface="Consolas"/>
              </a:rPr>
              <a:t>:</a:t>
            </a:r>
            <a:r>
              <a:rPr lang="en-US" sz="1100" dirty="0">
                <a:solidFill>
                  <a:srgbClr val="CCCCCC"/>
                </a:solidFill>
                <a:highlight>
                  <a:srgbClr val="1F1F1F"/>
                </a:highlight>
                <a:latin typeface="Consolas"/>
              </a:rPr>
              <a:t> </a:t>
            </a:r>
            <a:r>
              <a:rPr lang="en-US" sz="1100" dirty="0">
                <a:solidFill>
                  <a:srgbClr val="4EC9B0"/>
                </a:solidFill>
                <a:highlight>
                  <a:srgbClr val="1F1F1F"/>
                </a:highlight>
                <a:latin typeface="Consolas"/>
              </a:rPr>
              <a:t>State</a:t>
            </a:r>
            <a:r>
              <a:rPr lang="en-US" sz="1100" dirty="0">
                <a:solidFill>
                  <a:srgbClr val="CCCCCC"/>
                </a:solidFill>
                <a:highlight>
                  <a:srgbClr val="1F1F1F"/>
                </a:highlight>
                <a:latin typeface="Consolas"/>
              </a:rPr>
              <a:t>&lt;</a:t>
            </a:r>
            <a:r>
              <a:rPr lang="en-US" sz="1100" dirty="0" err="1">
                <a:solidFill>
                  <a:srgbClr val="4EC9B0"/>
                </a:solidFill>
                <a:highlight>
                  <a:srgbClr val="1F1F1F"/>
                </a:highlight>
                <a:latin typeface="Consolas"/>
              </a:rPr>
              <a:t>AppState</a:t>
            </a:r>
            <a:r>
              <a:rPr lang="en-US" sz="1100" dirty="0">
                <a:solidFill>
                  <a:srgbClr val="CCCCCC"/>
                </a:solidFill>
                <a:highlight>
                  <a:srgbClr val="1F1F1F"/>
                </a:highlight>
                <a:latin typeface="Consolas"/>
              </a:rPr>
              <a:t>&gt; </a:t>
            </a:r>
            <a:r>
              <a:rPr lang="en-US" sz="1100" dirty="0">
                <a:solidFill>
                  <a:srgbClr val="6A9955"/>
                </a:solidFill>
                <a:highlight>
                  <a:srgbClr val="1F1F1F"/>
                </a:highlight>
                <a:latin typeface="Consolas"/>
              </a:rPr>
              <a:t>// ←</a:t>
            </a:r>
            <a:r>
              <a:rPr lang="en-US" altLang="ja-JP" sz="1100" dirty="0">
                <a:solidFill>
                  <a:srgbClr val="6A9955"/>
                </a:solidFill>
                <a:highlight>
                  <a:srgbClr val="1F1F1F"/>
                </a:highlight>
                <a:latin typeface="Consolas"/>
                <a:ea typeface="游ゴシック"/>
              </a:rPr>
              <a:t> </a:t>
            </a:r>
            <a:r>
              <a:rPr lang="ja-JP" altLang="en-US" sz="1100" dirty="0" err="1">
                <a:solidFill>
                  <a:srgbClr val="6A9955"/>
                </a:solidFill>
                <a:highlight>
                  <a:srgbClr val="1F1F1F"/>
                </a:highlight>
                <a:latin typeface="Consolas"/>
                <a:ea typeface="游ゴシック"/>
              </a:rPr>
              <a:t>変更</a:t>
            </a:r>
            <a:endParaRPr lang="en-US" dirty="0" err="1">
              <a:ea typeface="游ゴシック"/>
            </a:endParaRPr>
          </a:p>
          <a:p>
            <a:r>
              <a:rPr lang="en-US" sz="1100">
                <a:solidFill>
                  <a:srgbClr val="CCCCCC"/>
                </a:solidFill>
                <a:highlight>
                  <a:srgbClr val="1F1F1F"/>
                </a:highlight>
                <a:latin typeface="Consolas"/>
              </a:rPr>
              <a:t>) </a:t>
            </a:r>
            <a:r>
              <a:rPr lang="en-US" sz="1100">
                <a:solidFill>
                  <a:srgbClr val="D4D4D4"/>
                </a:solidFill>
                <a:highlight>
                  <a:srgbClr val="1F1F1F"/>
                </a:highlight>
                <a:latin typeface="Consolas"/>
              </a:rPr>
              <a:t>-&gt;</a:t>
            </a:r>
            <a:r>
              <a:rPr lang="en-US" sz="1100" dirty="0">
                <a:solidFill>
                  <a:srgbClr val="CCCCCC"/>
                </a:solidFill>
                <a:highlight>
                  <a:srgbClr val="1F1F1F"/>
                </a:highlight>
                <a:latin typeface="Consolas"/>
              </a:rPr>
              <a:t> </a:t>
            </a:r>
            <a:r>
              <a:rPr lang="en-US" sz="1100">
                <a:solidFill>
                  <a:srgbClr val="4EC9B0"/>
                </a:solidFill>
                <a:highlight>
                  <a:srgbClr val="1F1F1F"/>
                </a:highlight>
                <a:latin typeface="Consolas"/>
              </a:rPr>
              <a:t>String</a:t>
            </a:r>
            <a:r>
              <a:rPr lang="en-US" sz="1100">
                <a:solidFill>
                  <a:srgbClr val="CCCCCC"/>
                </a:solidFill>
                <a:highlight>
                  <a:srgbClr val="1F1F1F"/>
                </a:highlight>
                <a:latin typeface="Consolas"/>
              </a:rPr>
              <a:t> {</a:t>
            </a:r>
            <a:endParaRPr lang="en-US"/>
          </a:p>
          <a:p>
            <a:r>
              <a:rPr lang="en-US" sz="1100" dirty="0">
                <a:solidFill>
                  <a:srgbClr val="CCCCCC"/>
                </a:solidFill>
                <a:highlight>
                  <a:srgbClr val="1F1F1F"/>
                </a:highlight>
                <a:latin typeface="Consolas"/>
              </a:rPr>
              <a:t>    </a:t>
            </a:r>
            <a:r>
              <a:rPr lang="en-US" sz="1100" dirty="0" err="1">
                <a:solidFill>
                  <a:srgbClr val="9CDCFE"/>
                </a:solidFill>
                <a:highlight>
                  <a:srgbClr val="1F1F1F"/>
                </a:highlight>
                <a:latin typeface="Consolas"/>
              </a:rPr>
              <a:t>state</a:t>
            </a:r>
            <a:r>
              <a:rPr lang="en-US" sz="1100" dirty="0" err="1">
                <a:solidFill>
                  <a:srgbClr val="D4D4D4"/>
                </a:solidFill>
                <a:highlight>
                  <a:srgbClr val="1F1F1F"/>
                </a:highlight>
                <a:latin typeface="Consolas"/>
              </a:rPr>
              <a:t>.</a:t>
            </a:r>
            <a:r>
              <a:rPr lang="en-US" sz="1100" dirty="0" err="1">
                <a:solidFill>
                  <a:srgbClr val="CCCCCC"/>
                </a:solidFill>
                <a:highlight>
                  <a:srgbClr val="1F1F1F"/>
                </a:highlight>
                <a:latin typeface="Consolas"/>
              </a:rPr>
              <a:t>counter</a:t>
            </a:r>
            <a:r>
              <a:rPr lang="en-US" sz="1100" dirty="0">
                <a:solidFill>
                  <a:srgbClr val="CCCCCC"/>
                </a:solidFill>
                <a:highlight>
                  <a:srgbClr val="1F1F1F"/>
                </a:highlight>
                <a:latin typeface="Consolas"/>
              </a:rPr>
              <a:t> </a:t>
            </a:r>
            <a:r>
              <a:rPr lang="en-US" sz="1100" dirty="0">
                <a:solidFill>
                  <a:srgbClr val="D4D4D4"/>
                </a:solidFill>
                <a:highlight>
                  <a:srgbClr val="1F1F1F"/>
                </a:highlight>
                <a:latin typeface="Consolas"/>
              </a:rPr>
              <a:t>+=</a:t>
            </a:r>
            <a:r>
              <a:rPr lang="en-US" sz="1100" dirty="0">
                <a:solidFill>
                  <a:srgbClr val="CCCCCC"/>
                </a:solidFill>
                <a:highlight>
                  <a:srgbClr val="1F1F1F"/>
                </a:highlight>
                <a:latin typeface="Consolas"/>
              </a:rPr>
              <a:t> </a:t>
            </a:r>
            <a:r>
              <a:rPr lang="en-US" sz="1100" dirty="0">
                <a:solidFill>
                  <a:srgbClr val="B5CEA8"/>
                </a:solidFill>
                <a:highlight>
                  <a:srgbClr val="1F1F1F"/>
                </a:highlight>
                <a:latin typeface="Consolas"/>
              </a:rPr>
              <a:t>1</a:t>
            </a:r>
            <a:r>
              <a:rPr lang="en-US" sz="1100" dirty="0">
                <a:solidFill>
                  <a:srgbClr val="CCCCCC"/>
                </a:solidFill>
                <a:highlight>
                  <a:srgbClr val="1F1F1F"/>
                </a:highlight>
                <a:latin typeface="Consolas"/>
              </a:rPr>
              <a:t>;</a:t>
            </a:r>
            <a:endParaRPr lang="en-US" dirty="0"/>
          </a:p>
          <a:p>
            <a:r>
              <a:rPr lang="en-US" sz="1100" dirty="0">
                <a:solidFill>
                  <a:srgbClr val="CCCCCC"/>
                </a:solidFill>
                <a:highlight>
                  <a:srgbClr val="1F1F1F"/>
                </a:highlight>
                <a:latin typeface="Consolas"/>
              </a:rPr>
              <a:t>    </a:t>
            </a:r>
            <a:r>
              <a:rPr lang="en-US" sz="1100" dirty="0">
                <a:solidFill>
                  <a:srgbClr val="DCDCAA"/>
                </a:solidFill>
                <a:highlight>
                  <a:srgbClr val="1F1F1F"/>
                </a:highlight>
                <a:latin typeface="Consolas"/>
              </a:rPr>
              <a:t>format!</a:t>
            </a:r>
            <a:r>
              <a:rPr lang="en-US" sz="1100" dirty="0">
                <a:solidFill>
                  <a:srgbClr val="CCCCCC"/>
                </a:solidFill>
                <a:highlight>
                  <a:srgbClr val="1F1F1F"/>
                </a:highlight>
                <a:latin typeface="Consolas"/>
              </a:rPr>
              <a:t>(</a:t>
            </a:r>
            <a:r>
              <a:rPr lang="en-US" sz="1100" dirty="0">
                <a:solidFill>
                  <a:srgbClr val="CE9178"/>
                </a:solidFill>
                <a:highlight>
                  <a:srgbClr val="1F1F1F"/>
                </a:highlight>
                <a:latin typeface="Consolas"/>
              </a:rPr>
              <a:t>"count: {}"</a:t>
            </a:r>
            <a:r>
              <a:rPr lang="en-US" sz="1100" dirty="0">
                <a:solidFill>
                  <a:srgbClr val="CCCCCC"/>
                </a:solidFill>
                <a:highlight>
                  <a:srgbClr val="1F1F1F"/>
                </a:highlight>
                <a:latin typeface="Consolas"/>
              </a:rPr>
              <a:t>, </a:t>
            </a:r>
            <a:r>
              <a:rPr lang="en-US" sz="1100" dirty="0" err="1">
                <a:solidFill>
                  <a:srgbClr val="9CDCFE"/>
                </a:solidFill>
                <a:highlight>
                  <a:srgbClr val="1F1F1F"/>
                </a:highlight>
                <a:latin typeface="Consolas"/>
              </a:rPr>
              <a:t>state</a:t>
            </a:r>
            <a:r>
              <a:rPr lang="en-US" sz="1100" dirty="0" err="1">
                <a:solidFill>
                  <a:srgbClr val="D4D4D4"/>
                </a:solidFill>
                <a:highlight>
                  <a:srgbClr val="1F1F1F"/>
                </a:highlight>
                <a:latin typeface="Consolas"/>
              </a:rPr>
              <a:t>.</a:t>
            </a:r>
            <a:r>
              <a:rPr lang="en-US" sz="1100" dirty="0" err="1">
                <a:solidFill>
                  <a:srgbClr val="CCCCCC"/>
                </a:solidFill>
                <a:highlight>
                  <a:srgbClr val="1F1F1F"/>
                </a:highlight>
                <a:latin typeface="Consolas"/>
              </a:rPr>
              <a:t>counter</a:t>
            </a:r>
            <a:r>
              <a:rPr lang="en-US" sz="1100" dirty="0">
                <a:solidFill>
                  <a:srgbClr val="CCCCCC"/>
                </a:solidFill>
                <a:highlight>
                  <a:srgbClr val="1F1F1F"/>
                </a:highlight>
                <a:latin typeface="Consolas"/>
              </a:rPr>
              <a:t>)</a:t>
            </a:r>
            <a:endParaRPr lang="en-US" dirty="0"/>
          </a:p>
          <a:p>
            <a:r>
              <a:rPr lang="en-US" sz="1100">
                <a:solidFill>
                  <a:srgbClr val="CCCCCC"/>
                </a:solidFill>
                <a:highlight>
                  <a:srgbClr val="1F1F1F"/>
                </a:highlight>
                <a:latin typeface="Consolas"/>
              </a:rPr>
              <a:t>}</a:t>
            </a:r>
            <a:endParaRPr lang="en-US"/>
          </a:p>
          <a:p>
            <a:pPr marL="0" indent="0">
              <a:spcAft>
                <a:spcPts val="200"/>
              </a:spcAft>
              <a:buNone/>
            </a:pPr>
            <a:endParaRPr lang="en-US" sz="1100" dirty="0">
              <a:solidFill>
                <a:srgbClr val="F0EDE5"/>
              </a:solidFill>
              <a:latin typeface="Consola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A1A2E"/>
        </a:solidFill>
        <a:effectLst/>
      </p:bgPr>
    </p:bg>
    <p:spTree>
      <p:nvGrpSpPr>
        <p:cNvPr id="1" name=""/>
        <p:cNvGrpSpPr/>
        <p:nvPr/>
      </p:nvGrpSpPr>
      <p:grpSpPr>
        <a:xfrm>
          <a:off x="0" y="0"/>
          <a:ext cx="0" cy="0"/>
          <a:chOff x="0" y="0"/>
          <a:chExt cx="0" cy="0"/>
        </a:xfrm>
      </p:grpSpPr>
      <p:sp>
        <p:nvSpPr>
          <p:cNvPr id="2" name="Text 0"/>
          <p:cNvSpPr/>
          <p:nvPr/>
        </p:nvSpPr>
        <p:spPr>
          <a:xfrm>
            <a:off x="8046720" y="4754880"/>
            <a:ext cx="914400" cy="320040"/>
          </a:xfrm>
          <a:prstGeom prst="rect">
            <a:avLst/>
          </a:prstGeom>
          <a:noFill/>
          <a:ln/>
        </p:spPr>
        <p:txBody>
          <a:bodyPr wrap="square" rtlCol="0" anchor="ctr"/>
          <a:lstStyle/>
          <a:p>
            <a:pPr marL="0" indent="0" algn="r">
              <a:buNone/>
            </a:pPr>
            <a:r>
              <a:rPr lang="en-US" sz="1000" dirty="0">
                <a:solidFill>
                  <a:srgbClr val="8B8BA7"/>
                </a:solidFill>
                <a:latin typeface="Calibri" pitchFamily="34" charset="0"/>
                <a:ea typeface="Calibri" pitchFamily="34" charset="-122"/>
                <a:cs typeface="Calibri" pitchFamily="34" charset="-120"/>
              </a:rPr>
              <a:t>6 / 14</a:t>
            </a:r>
            <a:endParaRPr lang="en-US" sz="1000" dirty="0"/>
          </a:p>
        </p:txBody>
      </p:sp>
      <p:sp>
        <p:nvSpPr>
          <p:cNvPr id="3" name="Shape 1"/>
          <p:cNvSpPr/>
          <p:nvPr/>
        </p:nvSpPr>
        <p:spPr>
          <a:xfrm>
            <a:off x="457200" y="320040"/>
            <a:ext cx="1078992" cy="292608"/>
          </a:xfrm>
          <a:prstGeom prst="rect">
            <a:avLst/>
          </a:prstGeom>
          <a:solidFill>
            <a:srgbClr val="CE422B"/>
          </a:solidFill>
          <a:ln/>
        </p:spPr>
      </p:sp>
      <p:sp>
        <p:nvSpPr>
          <p:cNvPr id="4" name="Text 2"/>
          <p:cNvSpPr/>
          <p:nvPr/>
        </p:nvSpPr>
        <p:spPr>
          <a:xfrm>
            <a:off x="457200" y="320040"/>
            <a:ext cx="1078992" cy="29260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所有権と借用</a:t>
            </a:r>
            <a:endParaRPr lang="en-US" sz="1100" dirty="0"/>
          </a:p>
        </p:txBody>
      </p:sp>
      <p:sp>
        <p:nvSpPr>
          <p:cNvPr id="5" name="Text 3"/>
          <p:cNvSpPr/>
          <p:nvPr/>
        </p:nvSpPr>
        <p:spPr>
          <a:xfrm>
            <a:off x="457200" y="73152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Arc&lt;Mutex&lt;T&gt;&gt; で共有する</a:t>
            </a:r>
            <a:endParaRPr lang="en-US" sz="2600" dirty="0"/>
          </a:p>
        </p:txBody>
      </p:sp>
      <p:sp>
        <p:nvSpPr>
          <p:cNvPr id="6" name="Shape 4"/>
          <p:cNvSpPr/>
          <p:nvPr/>
        </p:nvSpPr>
        <p:spPr>
          <a:xfrm>
            <a:off x="457200" y="1371600"/>
            <a:ext cx="5029200" cy="3200400"/>
          </a:xfrm>
          <a:prstGeom prst="rect">
            <a:avLst/>
          </a:prstGeom>
          <a:solidFill>
            <a:srgbClr val="2B2B45"/>
          </a:solidFill>
          <a:ln/>
        </p:spPr>
      </p:sp>
      <p:sp>
        <p:nvSpPr>
          <p:cNvPr id="8" name="Shape 6"/>
          <p:cNvSpPr/>
          <p:nvPr/>
        </p:nvSpPr>
        <p:spPr>
          <a:xfrm>
            <a:off x="5760720" y="1371600"/>
            <a:ext cx="3017520" cy="365760"/>
          </a:xfrm>
          <a:prstGeom prst="rect">
            <a:avLst/>
          </a:prstGeom>
          <a:solidFill>
            <a:srgbClr val="0A2E1A"/>
          </a:solidFill>
          <a:ln/>
        </p:spPr>
      </p:sp>
      <p:sp>
        <p:nvSpPr>
          <p:cNvPr id="9" name="Text 7"/>
          <p:cNvSpPr/>
          <p:nvPr/>
        </p:nvSpPr>
        <p:spPr>
          <a:xfrm>
            <a:off x="5897880" y="1371600"/>
            <a:ext cx="2743200" cy="365760"/>
          </a:xfrm>
          <a:prstGeom prst="rect">
            <a:avLst/>
          </a:prstGeom>
          <a:noFill/>
          <a:ln/>
        </p:spPr>
        <p:txBody>
          <a:bodyPr wrap="square" lIns="0" tIns="0" rIns="0" bIns="0" rtlCol="0" anchor="ctr"/>
          <a:lstStyle/>
          <a:p>
            <a:pPr marL="0" indent="0">
              <a:buNone/>
            </a:pPr>
            <a:r>
              <a:rPr lang="en-US" sz="1000" b="1" dirty="0">
                <a:solidFill>
                  <a:srgbClr val="4ADE80"/>
                </a:solidFill>
                <a:latin typeface="Consolas" pitchFamily="34" charset="0"/>
                <a:ea typeface="Consolas" pitchFamily="34" charset="-122"/>
                <a:cs typeface="Consolas" pitchFamily="34" charset="-120"/>
              </a:rPr>
              <a:t>✓ fix: </a:t>
            </a:r>
            <a:r>
              <a:rPr lang="en-US" sz="1000" dirty="0">
                <a:solidFill>
                  <a:srgbClr val="BBF7D0"/>
                </a:solidFill>
                <a:latin typeface="Consolas" pitchFamily="34" charset="0"/>
                <a:ea typeface="Consolas" pitchFamily="34" charset="-122"/>
                <a:cs typeface="Consolas" pitchFamily="34" charset="-120"/>
              </a:rPr>
              <a:t>Arc → 共有, Mutex → 排他, Clone → 配布</a:t>
            </a:r>
            <a:endParaRPr lang="en-US" sz="1000" dirty="0"/>
          </a:p>
        </p:txBody>
      </p:sp>
      <p:sp>
        <p:nvSpPr>
          <p:cNvPr id="10" name="Shape 8"/>
          <p:cNvSpPr/>
          <p:nvPr/>
        </p:nvSpPr>
        <p:spPr>
          <a:xfrm>
            <a:off x="5760720" y="2011680"/>
            <a:ext cx="3017520" cy="502920"/>
          </a:xfrm>
          <a:prstGeom prst="rect">
            <a:avLst/>
          </a:prstGeom>
          <a:solidFill>
            <a:srgbClr val="232342"/>
          </a:solidFill>
          <a:ln/>
        </p:spPr>
      </p:sp>
      <p:sp>
        <p:nvSpPr>
          <p:cNvPr id="11" name="Text 9"/>
          <p:cNvSpPr/>
          <p:nvPr/>
        </p:nvSpPr>
        <p:spPr>
          <a:xfrm>
            <a:off x="5897880" y="2011680"/>
            <a:ext cx="2743200" cy="502920"/>
          </a:xfrm>
          <a:prstGeom prst="rect">
            <a:avLst/>
          </a:prstGeom>
          <a:noFill/>
          <a:ln/>
        </p:spPr>
        <p:txBody>
          <a:bodyPr wrap="square" lIns="0" tIns="0" rIns="0" bIns="0" rtlCol="0" anchor="ctr"/>
          <a:lstStyle/>
          <a:p>
            <a:pPr marL="0" indent="0">
              <a:buNone/>
            </a:pPr>
            <a:r>
              <a:rPr lang="en-US" sz="1300" b="1" dirty="0">
                <a:solidFill>
                  <a:srgbClr val="4ADE80"/>
                </a:solidFill>
                <a:latin typeface="Consolas" pitchFamily="34" charset="0"/>
                <a:ea typeface="Consolas" pitchFamily="34" charset="-122"/>
                <a:cs typeface="Consolas" pitchFamily="34" charset="-120"/>
              </a:rPr>
              <a:t>Arc</a:t>
            </a:r>
            <a:r>
              <a:rPr lang="en-US" sz="1200" dirty="0">
                <a:solidFill>
                  <a:srgbClr val="C4C4D4"/>
                </a:solidFill>
                <a:latin typeface="Calibri" pitchFamily="34" charset="0"/>
                <a:ea typeface="Calibri" pitchFamily="34" charset="-122"/>
                <a:cs typeface="Calibri" pitchFamily="34" charset="-120"/>
              </a:rPr>
              <a:t>  スレッド間で安全に共有</a:t>
            </a:r>
            <a:endParaRPr lang="en-US" sz="1300" dirty="0"/>
          </a:p>
        </p:txBody>
      </p:sp>
      <p:sp>
        <p:nvSpPr>
          <p:cNvPr id="12" name="Shape 10"/>
          <p:cNvSpPr/>
          <p:nvPr/>
        </p:nvSpPr>
        <p:spPr>
          <a:xfrm>
            <a:off x="5760720" y="2651760"/>
            <a:ext cx="3017520" cy="502920"/>
          </a:xfrm>
          <a:prstGeom prst="rect">
            <a:avLst/>
          </a:prstGeom>
          <a:solidFill>
            <a:srgbClr val="232342"/>
          </a:solidFill>
          <a:ln/>
        </p:spPr>
      </p:sp>
      <p:sp>
        <p:nvSpPr>
          <p:cNvPr id="13" name="Text 11"/>
          <p:cNvSpPr/>
          <p:nvPr/>
        </p:nvSpPr>
        <p:spPr>
          <a:xfrm>
            <a:off x="5897880" y="2651760"/>
            <a:ext cx="2743200" cy="502920"/>
          </a:xfrm>
          <a:prstGeom prst="rect">
            <a:avLst/>
          </a:prstGeom>
          <a:noFill/>
          <a:ln/>
        </p:spPr>
        <p:txBody>
          <a:bodyPr wrap="square" lIns="0" tIns="0" rIns="0" bIns="0" rtlCol="0" anchor="ctr"/>
          <a:lstStyle/>
          <a:p>
            <a:pPr marL="0" indent="0">
              <a:buNone/>
            </a:pPr>
            <a:r>
              <a:rPr lang="en-US" sz="1300" b="1" dirty="0">
                <a:solidFill>
                  <a:srgbClr val="4ADE80"/>
                </a:solidFill>
                <a:latin typeface="Consolas" pitchFamily="34" charset="0"/>
                <a:ea typeface="Consolas" pitchFamily="34" charset="-122"/>
                <a:cs typeface="Consolas" pitchFamily="34" charset="-120"/>
              </a:rPr>
              <a:t>Mutex</a:t>
            </a:r>
            <a:r>
              <a:rPr lang="en-US" sz="1200" dirty="0">
                <a:solidFill>
                  <a:srgbClr val="C4C4D4"/>
                </a:solidFill>
                <a:latin typeface="Calibri" pitchFamily="34" charset="0"/>
                <a:ea typeface="Calibri" pitchFamily="34" charset="-122"/>
                <a:cs typeface="Calibri" pitchFamily="34" charset="-120"/>
              </a:rPr>
              <a:t>  排他ロックで可変アクセス</a:t>
            </a:r>
            <a:endParaRPr lang="en-US" sz="1300" dirty="0"/>
          </a:p>
        </p:txBody>
      </p:sp>
      <p:sp>
        <p:nvSpPr>
          <p:cNvPr id="14" name="Shape 12"/>
          <p:cNvSpPr/>
          <p:nvPr/>
        </p:nvSpPr>
        <p:spPr>
          <a:xfrm>
            <a:off x="5760720" y="3291840"/>
            <a:ext cx="3017520" cy="502920"/>
          </a:xfrm>
          <a:prstGeom prst="rect">
            <a:avLst/>
          </a:prstGeom>
          <a:solidFill>
            <a:srgbClr val="232342"/>
          </a:solidFill>
          <a:ln/>
        </p:spPr>
      </p:sp>
      <p:sp>
        <p:nvSpPr>
          <p:cNvPr id="15" name="Text 13"/>
          <p:cNvSpPr/>
          <p:nvPr/>
        </p:nvSpPr>
        <p:spPr>
          <a:xfrm>
            <a:off x="5897880" y="3291840"/>
            <a:ext cx="2743200" cy="502920"/>
          </a:xfrm>
          <a:prstGeom prst="rect">
            <a:avLst/>
          </a:prstGeom>
          <a:noFill/>
          <a:ln/>
        </p:spPr>
        <p:txBody>
          <a:bodyPr wrap="square" lIns="0" tIns="0" rIns="0" bIns="0" rtlCol="0" anchor="ctr"/>
          <a:lstStyle/>
          <a:p>
            <a:pPr marL="0" indent="0">
              <a:buNone/>
            </a:pPr>
            <a:r>
              <a:rPr lang="en-US" sz="1300" b="1" dirty="0">
                <a:solidFill>
                  <a:srgbClr val="4ADE80"/>
                </a:solidFill>
                <a:latin typeface="Consolas" pitchFamily="34" charset="0"/>
                <a:ea typeface="Consolas" pitchFamily="34" charset="-122"/>
                <a:cs typeface="Consolas" pitchFamily="34" charset="-120"/>
              </a:rPr>
              <a:t>.clone()</a:t>
            </a:r>
            <a:r>
              <a:rPr lang="en-US" sz="1200" dirty="0">
                <a:solidFill>
                  <a:srgbClr val="C4C4D4"/>
                </a:solidFill>
                <a:latin typeface="Calibri" pitchFamily="34" charset="0"/>
                <a:ea typeface="Calibri" pitchFamily="34" charset="-122"/>
                <a:cs typeface="Calibri" pitchFamily="34" charset="-120"/>
              </a:rPr>
              <a:t>  参照カウントを増やすだけ</a:t>
            </a:r>
            <a:endParaRPr lang="en-US" sz="1300" dirty="0"/>
          </a:p>
        </p:txBody>
      </p:sp>
      <p:sp>
        <p:nvSpPr>
          <p:cNvPr id="16" name="Shape 14"/>
          <p:cNvSpPr/>
          <p:nvPr/>
        </p:nvSpPr>
        <p:spPr>
          <a:xfrm>
            <a:off x="457200" y="4434840"/>
            <a:ext cx="8229600" cy="411480"/>
          </a:xfrm>
          <a:prstGeom prst="rect">
            <a:avLst/>
          </a:prstGeom>
          <a:solidFill>
            <a:srgbClr val="0A2E1A"/>
          </a:solidFill>
          <a:ln/>
        </p:spPr>
      </p:sp>
      <p:sp>
        <p:nvSpPr>
          <p:cNvPr id="17" name="Text 15"/>
          <p:cNvSpPr/>
          <p:nvPr/>
        </p:nvSpPr>
        <p:spPr>
          <a:xfrm>
            <a:off x="594360" y="4434840"/>
            <a:ext cx="7955280" cy="411480"/>
          </a:xfrm>
          <a:prstGeom prst="rect">
            <a:avLst/>
          </a:prstGeom>
          <a:noFill/>
          <a:ln/>
        </p:spPr>
        <p:txBody>
          <a:bodyPr wrap="square" lIns="0" tIns="0" rIns="0" bIns="0" rtlCol="0" anchor="ctr"/>
          <a:lstStyle/>
          <a:p>
            <a:pPr marL="0" indent="0">
              <a:buNone/>
            </a:pPr>
            <a:r>
              <a:rPr lang="en-US" sz="1200" dirty="0">
                <a:solidFill>
                  <a:srgbClr val="4ADE80"/>
                </a:solidFill>
                <a:latin typeface="Consolas" pitchFamily="34" charset="0"/>
                <a:ea typeface="Consolas" pitchFamily="34" charset="-122"/>
                <a:cs typeface="Consolas" pitchFamily="34" charset="-120"/>
              </a:rPr>
              <a:t>GET /  →  count: 1     GET /  →  count: 2     GET /  →  count: 3</a:t>
            </a:r>
            <a:r>
              <a:rPr lang="en-US" sz="1200" dirty="0">
                <a:solidFill>
                  <a:srgbClr val="BBF7D0"/>
                </a:solidFill>
                <a:latin typeface="Calibri" pitchFamily="34" charset="0"/>
                <a:ea typeface="Calibri" pitchFamily="34" charset="-122"/>
                <a:cs typeface="Calibri" pitchFamily="34" charset="-120"/>
              </a:rPr>
              <a:t>     ← 共有!</a:t>
            </a:r>
            <a:endParaRPr lang="en-US" sz="1200" dirty="0"/>
          </a:p>
        </p:txBody>
      </p:sp>
      <p:sp>
        <p:nvSpPr>
          <p:cNvPr id="19" name="Text 5">
            <a:extLst>
              <a:ext uri="{FF2B5EF4-FFF2-40B4-BE49-F238E27FC236}">
                <a16:creationId xmlns:a16="http://schemas.microsoft.com/office/drawing/2014/main" id="{6E247902-AB83-8035-BF13-0ED2D9103644}"/>
              </a:ext>
            </a:extLst>
          </p:cNvPr>
          <p:cNvSpPr/>
          <p:nvPr/>
        </p:nvSpPr>
        <p:spPr>
          <a:xfrm>
            <a:off x="594360" y="1463040"/>
            <a:ext cx="4754880" cy="2798315"/>
          </a:xfrm>
          <a:prstGeom prst="rect">
            <a:avLst/>
          </a:prstGeom>
          <a:noFill/>
          <a:ln/>
        </p:spPr>
        <p:txBody>
          <a:bodyPr wrap="square" lIns="0" tIns="0" rIns="0" bIns="0" rtlCol="0" anchor="t"/>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ja-JP" sz="1100" dirty="0">
                <a:solidFill>
                  <a:srgbClr val="569CD6"/>
                </a:solidFill>
                <a:highlight>
                  <a:srgbClr val="1F1F1F"/>
                </a:highlight>
                <a:latin typeface="Consolas"/>
                <a:ea typeface="游ゴシック"/>
                <a:cs typeface="Calibri"/>
              </a:rPr>
              <a:t>use</a:t>
            </a:r>
            <a:r>
              <a:rPr lang="ja-JP" sz="1100" dirty="0">
                <a:solidFill>
                  <a:srgbClr val="CCCCCC"/>
                </a:solidFill>
                <a:highlight>
                  <a:srgbClr val="1F1F1F"/>
                </a:highlight>
                <a:latin typeface="Consolas"/>
                <a:ea typeface="游ゴシック"/>
                <a:cs typeface="Calibri"/>
              </a:rPr>
              <a:t> </a:t>
            </a:r>
            <a:r>
              <a:rPr lang="ja-JP" sz="1100" dirty="0">
                <a:solidFill>
                  <a:srgbClr val="4EC9B0"/>
                </a:solidFill>
                <a:highlight>
                  <a:srgbClr val="1F1F1F"/>
                </a:highlight>
                <a:latin typeface="Consolas"/>
                <a:ea typeface="游ゴシック"/>
                <a:cs typeface="Calibri"/>
              </a:rPr>
              <a:t>axum</a:t>
            </a:r>
            <a:r>
              <a:rPr lang="ja-JP" sz="1100" dirty="0" err="1">
                <a:solidFill>
                  <a:srgbClr val="D4D4D4"/>
                </a:solidFill>
                <a:highlight>
                  <a:srgbClr val="1F1F1F"/>
                </a:highlight>
                <a:latin typeface="Consolas"/>
                <a:ea typeface="游ゴシック"/>
                <a:cs typeface="Calibri"/>
              </a:rPr>
              <a:t>::</a:t>
            </a:r>
            <a:r>
              <a:rPr lang="ja-JP" sz="1100" dirty="0" err="1">
                <a:solidFill>
                  <a:srgbClr val="CCCCCC"/>
                </a:solidFill>
                <a:highlight>
                  <a:srgbClr val="1F1F1F"/>
                </a:highlight>
                <a:latin typeface="Consolas"/>
                <a:ea typeface="游ゴシック"/>
                <a:cs typeface="Calibri"/>
              </a:rPr>
              <a:t>{ </a:t>
            </a:r>
            <a:r>
              <a:rPr lang="ja-JP" sz="1100" dirty="0">
                <a:solidFill>
                  <a:srgbClr val="4EC9B0"/>
                </a:solidFill>
                <a:highlight>
                  <a:srgbClr val="1F1F1F"/>
                </a:highlight>
                <a:latin typeface="Consolas"/>
                <a:ea typeface="游ゴシック"/>
                <a:cs typeface="Calibri"/>
              </a:rPr>
              <a:t>Router</a:t>
            </a:r>
            <a:r>
              <a:rPr lang="ja-JP" sz="1100" dirty="0">
                <a:solidFill>
                  <a:srgbClr val="CCCCCC"/>
                </a:solidFill>
                <a:highlight>
                  <a:srgbClr val="1F1F1F"/>
                </a:highlight>
                <a:latin typeface="Consolas"/>
                <a:ea typeface="游ゴシック"/>
                <a:cs typeface="Calibri"/>
              </a:rPr>
              <a:t>, </a:t>
            </a:r>
            <a:r>
              <a:rPr lang="ja-JP" sz="1100" dirty="0">
                <a:solidFill>
                  <a:srgbClr val="4EC9B0"/>
                </a:solidFill>
                <a:highlight>
                  <a:srgbClr val="1F1F1F"/>
                </a:highlight>
                <a:latin typeface="Consolas"/>
                <a:ea typeface="游ゴシック"/>
                <a:cs typeface="Calibri"/>
              </a:rPr>
              <a:t>routing</a:t>
            </a:r>
            <a:r>
              <a:rPr lang="ja-JP" sz="1100" dirty="0" err="1">
                <a:solidFill>
                  <a:srgbClr val="D4D4D4"/>
                </a:solidFill>
                <a:highlight>
                  <a:srgbClr val="1F1F1F"/>
                </a:highlight>
                <a:latin typeface="Consolas"/>
                <a:ea typeface="游ゴシック"/>
                <a:cs typeface="Calibri"/>
              </a:rPr>
              <a:t>::</a:t>
            </a:r>
            <a:r>
              <a:rPr lang="ja-JP" sz="1100" dirty="0">
                <a:solidFill>
                  <a:srgbClr val="CCCCCC"/>
                </a:solidFill>
                <a:highlight>
                  <a:srgbClr val="1F1F1F"/>
                </a:highlight>
                <a:latin typeface="Consolas"/>
                <a:ea typeface="游ゴシック"/>
                <a:cs typeface="Calibri"/>
              </a:rPr>
              <a:t>get, </a:t>
            </a:r>
            <a:r>
              <a:rPr lang="ja-JP" sz="1100" dirty="0">
                <a:solidFill>
                  <a:srgbClr val="4EC9B0"/>
                </a:solidFill>
                <a:highlight>
                  <a:srgbClr val="1F1F1F"/>
                </a:highlight>
                <a:latin typeface="Consolas"/>
                <a:ea typeface="游ゴシック"/>
                <a:cs typeface="Calibri"/>
              </a:rPr>
              <a:t>extract</a:t>
            </a:r>
            <a:r>
              <a:rPr lang="ja-JP" sz="1100" dirty="0" err="1">
                <a:solidFill>
                  <a:srgbClr val="D4D4D4"/>
                </a:solidFill>
                <a:highlight>
                  <a:srgbClr val="1F1F1F"/>
                </a:highlight>
                <a:latin typeface="Consolas"/>
                <a:ea typeface="游ゴシック"/>
                <a:cs typeface="Calibri"/>
              </a:rPr>
              <a:t>::</a:t>
            </a:r>
            <a:r>
              <a:rPr lang="ja-JP" sz="1100" dirty="0">
                <a:solidFill>
                  <a:srgbClr val="4EC9B0"/>
                </a:solidFill>
                <a:highlight>
                  <a:srgbClr val="1F1F1F"/>
                </a:highlight>
                <a:latin typeface="Consolas"/>
                <a:ea typeface="游ゴシック"/>
                <a:cs typeface="Calibri"/>
              </a:rPr>
              <a:t>State</a:t>
            </a:r>
            <a:r>
              <a:rPr lang="ja-JP" sz="1100" dirty="0" err="1">
                <a:solidFill>
                  <a:srgbClr val="CCCCCC"/>
                </a:solidFill>
                <a:highlight>
                  <a:srgbClr val="1F1F1F"/>
                </a:highlight>
                <a:latin typeface="Consolas"/>
                <a:ea typeface="游ゴシック"/>
                <a:cs typeface="Calibri"/>
              </a:rPr>
              <a:t> }</a:t>
            </a:r>
            <a:r>
              <a:rPr lang="ja-JP" sz="1100" dirty="0">
                <a:solidFill>
                  <a:srgbClr val="CCCCCC"/>
                </a:solidFill>
                <a:highlight>
                  <a:srgbClr val="1F1F1F"/>
                </a:highlight>
                <a:latin typeface="Consolas"/>
                <a:ea typeface="游ゴシック"/>
                <a:cs typeface="Calibri"/>
              </a:rPr>
              <a:t>;</a:t>
            </a:r>
            <a:endParaRPr lang="en-US" altLang="ja-JP" dirty="0"/>
          </a:p>
          <a:p>
            <a:r>
              <a:rPr lang="ja-JP" sz="1100" dirty="0">
                <a:solidFill>
                  <a:srgbClr val="569CD6"/>
                </a:solidFill>
                <a:highlight>
                  <a:srgbClr val="1F1F1F"/>
                </a:highlight>
                <a:latin typeface="Consolas"/>
                <a:ea typeface="游ゴシック"/>
                <a:cs typeface="Calibri"/>
              </a:rPr>
              <a:t>use</a:t>
            </a:r>
            <a:r>
              <a:rPr lang="ja-JP" sz="1100" dirty="0">
                <a:solidFill>
                  <a:srgbClr val="CCCCCC"/>
                </a:solidFill>
                <a:highlight>
                  <a:srgbClr val="1F1F1F"/>
                </a:highlight>
                <a:latin typeface="Consolas"/>
                <a:ea typeface="游ゴシック"/>
                <a:cs typeface="Calibri"/>
              </a:rPr>
              <a:t> </a:t>
            </a:r>
            <a:r>
              <a:rPr lang="ja-JP" sz="1100" dirty="0">
                <a:solidFill>
                  <a:srgbClr val="4EC9B0"/>
                </a:solidFill>
                <a:highlight>
                  <a:srgbClr val="1F1F1F"/>
                </a:highlight>
                <a:latin typeface="Consolas"/>
                <a:ea typeface="游ゴシック"/>
                <a:cs typeface="Calibri"/>
              </a:rPr>
              <a:t>std</a:t>
            </a:r>
            <a:r>
              <a:rPr lang="ja-JP" sz="1100" dirty="0" err="1">
                <a:solidFill>
                  <a:srgbClr val="D4D4D4"/>
                </a:solidFill>
                <a:highlight>
                  <a:srgbClr val="1F1F1F"/>
                </a:highlight>
                <a:latin typeface="Consolas"/>
                <a:ea typeface="游ゴシック"/>
                <a:cs typeface="Calibri"/>
              </a:rPr>
              <a:t>::</a:t>
            </a:r>
            <a:r>
              <a:rPr lang="ja-JP" sz="1100" dirty="0">
                <a:solidFill>
                  <a:srgbClr val="4EC9B0"/>
                </a:solidFill>
                <a:highlight>
                  <a:srgbClr val="1F1F1F"/>
                </a:highlight>
                <a:latin typeface="Consolas"/>
                <a:ea typeface="游ゴシック"/>
                <a:cs typeface="Calibri"/>
              </a:rPr>
              <a:t>sync</a:t>
            </a:r>
            <a:r>
              <a:rPr lang="ja-JP" sz="1100" dirty="0" err="1">
                <a:solidFill>
                  <a:srgbClr val="D4D4D4"/>
                </a:solidFill>
                <a:highlight>
                  <a:srgbClr val="1F1F1F"/>
                </a:highlight>
                <a:latin typeface="Consolas"/>
                <a:ea typeface="游ゴシック"/>
                <a:cs typeface="Calibri"/>
              </a:rPr>
              <a:t>::</a:t>
            </a:r>
            <a:r>
              <a:rPr lang="ja-JP" sz="1100" dirty="0" err="1">
                <a:solidFill>
                  <a:srgbClr val="CCCCCC"/>
                </a:solidFill>
                <a:highlight>
                  <a:srgbClr val="1F1F1F"/>
                </a:highlight>
                <a:latin typeface="Consolas"/>
                <a:ea typeface="游ゴシック"/>
                <a:cs typeface="Calibri"/>
              </a:rPr>
              <a:t>{ </a:t>
            </a:r>
            <a:r>
              <a:rPr lang="ja-JP" sz="1100" dirty="0">
                <a:solidFill>
                  <a:srgbClr val="4EC9B0"/>
                </a:solidFill>
                <a:highlight>
                  <a:srgbClr val="1F1F1F"/>
                </a:highlight>
                <a:latin typeface="Consolas"/>
                <a:ea typeface="游ゴシック"/>
                <a:cs typeface="Calibri"/>
              </a:rPr>
              <a:t>Arc</a:t>
            </a:r>
            <a:r>
              <a:rPr lang="ja-JP" sz="1100" dirty="0">
                <a:solidFill>
                  <a:srgbClr val="CCCCCC"/>
                </a:solidFill>
                <a:highlight>
                  <a:srgbClr val="1F1F1F"/>
                </a:highlight>
                <a:latin typeface="Consolas"/>
                <a:ea typeface="游ゴシック"/>
                <a:cs typeface="Calibri"/>
              </a:rPr>
              <a:t>, </a:t>
            </a:r>
            <a:r>
              <a:rPr lang="ja-JP" sz="1100" dirty="0">
                <a:solidFill>
                  <a:srgbClr val="4EC9B0"/>
                </a:solidFill>
                <a:highlight>
                  <a:srgbClr val="1F1F1F"/>
                </a:highlight>
                <a:latin typeface="Consolas"/>
                <a:ea typeface="游ゴシック"/>
                <a:cs typeface="Calibri"/>
              </a:rPr>
              <a:t>Mutex</a:t>
            </a:r>
            <a:r>
              <a:rPr lang="ja-JP" sz="1100" dirty="0" err="1">
                <a:solidFill>
                  <a:srgbClr val="CCCCCC"/>
                </a:solidFill>
                <a:highlight>
                  <a:srgbClr val="1F1F1F"/>
                </a:highlight>
                <a:latin typeface="Consolas"/>
                <a:ea typeface="游ゴシック"/>
                <a:cs typeface="Calibri"/>
              </a:rPr>
              <a:t> }</a:t>
            </a:r>
            <a:r>
              <a:rPr lang="ja-JP" sz="1100" dirty="0">
                <a:solidFill>
                  <a:srgbClr val="CCCCCC"/>
                </a:solidFill>
                <a:highlight>
                  <a:srgbClr val="1F1F1F"/>
                </a:highlight>
                <a:latin typeface="Consolas"/>
                <a:ea typeface="游ゴシック"/>
                <a:cs typeface="Calibri"/>
              </a:rPr>
              <a:t>; </a:t>
            </a:r>
            <a:r>
              <a:rPr lang="ja-JP" sz="1100" dirty="0">
                <a:solidFill>
                  <a:srgbClr val="6A9955"/>
                </a:solidFill>
                <a:highlight>
                  <a:srgbClr val="1F1F1F"/>
                </a:highlight>
                <a:latin typeface="Consolas"/>
                <a:ea typeface="游ゴシック"/>
                <a:cs typeface="Calibri"/>
              </a:rPr>
              <a:t>// ← 追加</a:t>
            </a:r>
            <a:endParaRPr lang="ja-JP" dirty="0"/>
          </a:p>
          <a:p>
            <a:endParaRPr lang="ja-JP" altLang="en-US" sz="1100" dirty="0">
              <a:solidFill>
                <a:srgbClr val="6A9955"/>
              </a:solidFill>
              <a:highlight>
                <a:srgbClr val="1F1F1F"/>
              </a:highlight>
              <a:latin typeface="Consolas"/>
              <a:ea typeface="游ゴシック"/>
              <a:cs typeface="Calibri"/>
            </a:endParaRPr>
          </a:p>
          <a:p>
            <a:r>
              <a:rPr lang="ja-JP" sz="1100" dirty="0">
                <a:solidFill>
                  <a:srgbClr val="569CD6"/>
                </a:solidFill>
                <a:highlight>
                  <a:srgbClr val="1F1F1F"/>
                </a:highlight>
                <a:latin typeface="Consolas"/>
                <a:ea typeface="游ゴシック"/>
                <a:cs typeface="Calibri"/>
              </a:rPr>
              <a:t>struct</a:t>
            </a:r>
            <a:r>
              <a:rPr lang="ja-JP" sz="1100" dirty="0">
                <a:solidFill>
                  <a:srgbClr val="CCCCCC"/>
                </a:solidFill>
                <a:highlight>
                  <a:srgbClr val="1F1F1F"/>
                </a:highlight>
                <a:latin typeface="Consolas"/>
                <a:ea typeface="游ゴシック"/>
                <a:cs typeface="Calibri"/>
              </a:rPr>
              <a:t> </a:t>
            </a:r>
            <a:r>
              <a:rPr lang="ja-JP" sz="1100" dirty="0">
                <a:solidFill>
                  <a:srgbClr val="4EC9B0"/>
                </a:solidFill>
                <a:highlight>
                  <a:srgbClr val="1F1F1F"/>
                </a:highlight>
                <a:latin typeface="Consolas"/>
                <a:ea typeface="游ゴシック"/>
                <a:cs typeface="Calibri"/>
              </a:rPr>
              <a:t>AppState</a:t>
            </a:r>
            <a:r>
              <a:rPr lang="ja-JP" sz="1100" dirty="0">
                <a:solidFill>
                  <a:srgbClr val="CCCCCC"/>
                </a:solidFill>
                <a:highlight>
                  <a:srgbClr val="1F1F1F"/>
                </a:highlight>
                <a:latin typeface="Consolas"/>
                <a:ea typeface="游ゴシック"/>
                <a:cs typeface="Calibri"/>
              </a:rPr>
              <a:t> </a:t>
            </a:r>
            <a:r>
              <a:rPr lang="ja-JP" sz="1100" dirty="0" err="1">
                <a:solidFill>
                  <a:srgbClr val="CCCCCC"/>
                </a:solidFill>
                <a:highlight>
                  <a:srgbClr val="1F1F1F"/>
                </a:highlight>
                <a:latin typeface="Consolas"/>
                <a:ea typeface="游ゴシック"/>
                <a:cs typeface="Calibri"/>
              </a:rPr>
              <a:t>{ </a:t>
            </a:r>
            <a:r>
              <a:rPr lang="ja-JP" sz="1100" dirty="0">
                <a:solidFill>
                  <a:srgbClr val="6A9955"/>
                </a:solidFill>
                <a:highlight>
                  <a:srgbClr val="1F1F1F"/>
                </a:highlight>
                <a:latin typeface="Consolas"/>
                <a:ea typeface="游ゴシック"/>
                <a:cs typeface="Calibri"/>
              </a:rPr>
              <a:t>// Clone 不要に</a:t>
            </a:r>
            <a:endParaRPr lang="ja-JP" dirty="0"/>
          </a:p>
          <a:p>
            <a:r>
              <a:rPr lang="ja-JP" sz="1100" dirty="0">
                <a:solidFill>
                  <a:srgbClr val="CCCCCC"/>
                </a:solidFill>
                <a:highlight>
                  <a:srgbClr val="1F1F1F"/>
                </a:highlight>
                <a:latin typeface="Consolas"/>
                <a:ea typeface="游ゴシック"/>
                <a:cs typeface="Calibri"/>
              </a:rPr>
              <a:t>    </a:t>
            </a:r>
            <a:r>
              <a:rPr lang="ja-JP" sz="1100">
                <a:solidFill>
                  <a:srgbClr val="9CDCFE"/>
                </a:solidFill>
                <a:highlight>
                  <a:srgbClr val="1F1F1F"/>
                </a:highlight>
                <a:latin typeface="Consolas"/>
                <a:ea typeface="游ゴシック"/>
                <a:cs typeface="Calibri"/>
              </a:rPr>
              <a:t>counter</a:t>
            </a:r>
            <a:r>
              <a:rPr lang="ja-JP" sz="1100">
                <a:solidFill>
                  <a:srgbClr val="D4D4D4"/>
                </a:solidFill>
                <a:highlight>
                  <a:srgbClr val="1F1F1F"/>
                </a:highlight>
                <a:latin typeface="Consolas"/>
                <a:ea typeface="游ゴシック"/>
                <a:cs typeface="Calibri"/>
              </a:rPr>
              <a:t>:</a:t>
            </a:r>
            <a:r>
              <a:rPr lang="ja-JP" sz="1100" dirty="0">
                <a:solidFill>
                  <a:srgbClr val="CCCCCC"/>
                </a:solidFill>
                <a:highlight>
                  <a:srgbClr val="1F1F1F"/>
                </a:highlight>
                <a:latin typeface="Consolas"/>
                <a:ea typeface="游ゴシック"/>
                <a:cs typeface="Calibri"/>
              </a:rPr>
              <a:t> </a:t>
            </a:r>
            <a:r>
              <a:rPr lang="ja-JP" sz="1100">
                <a:solidFill>
                  <a:srgbClr val="4EC9B0"/>
                </a:solidFill>
                <a:highlight>
                  <a:srgbClr val="1F1F1F"/>
                </a:highlight>
                <a:latin typeface="Consolas"/>
                <a:ea typeface="游ゴシック"/>
                <a:cs typeface="Calibri"/>
              </a:rPr>
              <a:t>i32</a:t>
            </a:r>
            <a:r>
              <a:rPr lang="ja-JP" sz="1100">
                <a:solidFill>
                  <a:srgbClr val="CCCCCC"/>
                </a:solidFill>
                <a:highlight>
                  <a:srgbClr val="1F1F1F"/>
                </a:highlight>
                <a:latin typeface="Consolas"/>
                <a:ea typeface="游ゴシック"/>
                <a:cs typeface="Calibri"/>
              </a:rPr>
              <a:t>,</a:t>
            </a:r>
            <a:endParaRPr lang="ja-JP"/>
          </a:p>
          <a:p>
            <a:r>
              <a:rPr lang="ja-JP" sz="1100">
                <a:solidFill>
                  <a:srgbClr val="CCCCCC"/>
                </a:solidFill>
                <a:highlight>
                  <a:srgbClr val="1F1F1F"/>
                </a:highlight>
                <a:latin typeface="Consolas"/>
                <a:ea typeface="游ゴシック"/>
                <a:cs typeface="Calibri"/>
              </a:rPr>
              <a:t>}</a:t>
            </a:r>
            <a:endParaRPr lang="ja-JP"/>
          </a:p>
          <a:p>
            <a:endParaRPr lang="ja-JP" altLang="en-US" sz="1100" dirty="0">
              <a:solidFill>
                <a:srgbClr val="CCCCCC"/>
              </a:solidFill>
              <a:highlight>
                <a:srgbClr val="1F1F1F"/>
              </a:highlight>
              <a:latin typeface="Consolas"/>
              <a:ea typeface="游ゴシック"/>
              <a:cs typeface="Calibri"/>
            </a:endParaRPr>
          </a:p>
          <a:p>
            <a:r>
              <a:rPr lang="ja-JP" sz="1100">
                <a:solidFill>
                  <a:srgbClr val="569CD6"/>
                </a:solidFill>
                <a:highlight>
                  <a:srgbClr val="1F1F1F"/>
                </a:highlight>
                <a:latin typeface="Consolas"/>
                <a:ea typeface="游ゴシック"/>
                <a:cs typeface="Calibri"/>
              </a:rPr>
              <a:t>type</a:t>
            </a:r>
            <a:r>
              <a:rPr lang="ja-JP" sz="1100" dirty="0">
                <a:solidFill>
                  <a:srgbClr val="CCCCCC"/>
                </a:solidFill>
                <a:highlight>
                  <a:srgbClr val="1F1F1F"/>
                </a:highlight>
                <a:latin typeface="Consolas"/>
                <a:ea typeface="游ゴシック"/>
                <a:cs typeface="Calibri"/>
              </a:rPr>
              <a:t> </a:t>
            </a:r>
            <a:r>
              <a:rPr lang="ja-JP" sz="1100">
                <a:solidFill>
                  <a:srgbClr val="4EC9B0"/>
                </a:solidFill>
                <a:highlight>
                  <a:srgbClr val="1F1F1F"/>
                </a:highlight>
                <a:latin typeface="Consolas"/>
                <a:ea typeface="游ゴシック"/>
                <a:cs typeface="Calibri"/>
              </a:rPr>
              <a:t>SharedState</a:t>
            </a:r>
            <a:r>
              <a:rPr lang="ja-JP" sz="1100" dirty="0">
                <a:solidFill>
                  <a:srgbClr val="CCCCCC"/>
                </a:solidFill>
                <a:highlight>
                  <a:srgbClr val="1F1F1F"/>
                </a:highlight>
                <a:latin typeface="Consolas"/>
                <a:ea typeface="游ゴシック"/>
                <a:cs typeface="Calibri"/>
              </a:rPr>
              <a:t> </a:t>
            </a:r>
            <a:r>
              <a:rPr lang="ja-JP" sz="1100">
                <a:solidFill>
                  <a:srgbClr val="D4D4D4"/>
                </a:solidFill>
                <a:highlight>
                  <a:srgbClr val="1F1F1F"/>
                </a:highlight>
                <a:latin typeface="Consolas"/>
                <a:ea typeface="游ゴシック"/>
                <a:cs typeface="Calibri"/>
              </a:rPr>
              <a:t>=</a:t>
            </a:r>
            <a:r>
              <a:rPr lang="ja-JP" sz="1100" dirty="0">
                <a:solidFill>
                  <a:srgbClr val="CCCCCC"/>
                </a:solidFill>
                <a:highlight>
                  <a:srgbClr val="1F1F1F"/>
                </a:highlight>
                <a:latin typeface="Consolas"/>
                <a:ea typeface="游ゴシック"/>
                <a:cs typeface="Calibri"/>
              </a:rPr>
              <a:t> </a:t>
            </a:r>
            <a:r>
              <a:rPr lang="ja-JP" sz="1100">
                <a:solidFill>
                  <a:srgbClr val="4EC9B0"/>
                </a:solidFill>
                <a:highlight>
                  <a:srgbClr val="1F1F1F"/>
                </a:highlight>
                <a:latin typeface="Consolas"/>
                <a:ea typeface="游ゴシック"/>
                <a:cs typeface="Calibri"/>
              </a:rPr>
              <a:t>Arc</a:t>
            </a:r>
            <a:r>
              <a:rPr lang="ja-JP" sz="1100">
                <a:solidFill>
                  <a:srgbClr val="CCCCCC"/>
                </a:solidFill>
                <a:highlight>
                  <a:srgbClr val="1F1F1F"/>
                </a:highlight>
                <a:latin typeface="Consolas"/>
                <a:ea typeface="游ゴシック"/>
                <a:cs typeface="Calibri"/>
              </a:rPr>
              <a:t>&lt;</a:t>
            </a:r>
            <a:r>
              <a:rPr lang="ja-JP" sz="1100">
                <a:solidFill>
                  <a:srgbClr val="4EC9B0"/>
                </a:solidFill>
                <a:highlight>
                  <a:srgbClr val="1F1F1F"/>
                </a:highlight>
                <a:latin typeface="Consolas"/>
                <a:ea typeface="游ゴシック"/>
                <a:cs typeface="Calibri"/>
              </a:rPr>
              <a:t>Mutex</a:t>
            </a:r>
            <a:r>
              <a:rPr lang="ja-JP" sz="1100">
                <a:solidFill>
                  <a:srgbClr val="CCCCCC"/>
                </a:solidFill>
                <a:highlight>
                  <a:srgbClr val="1F1F1F"/>
                </a:highlight>
                <a:latin typeface="Consolas"/>
                <a:ea typeface="游ゴシック"/>
                <a:cs typeface="Calibri"/>
              </a:rPr>
              <a:t>&lt;</a:t>
            </a:r>
            <a:r>
              <a:rPr lang="ja-JP" sz="1100">
                <a:solidFill>
                  <a:srgbClr val="4EC9B0"/>
                </a:solidFill>
                <a:highlight>
                  <a:srgbClr val="1F1F1F"/>
                </a:highlight>
                <a:latin typeface="Consolas"/>
                <a:ea typeface="游ゴシック"/>
                <a:cs typeface="Calibri"/>
              </a:rPr>
              <a:t>AppState</a:t>
            </a:r>
            <a:r>
              <a:rPr lang="ja-JP" sz="1100">
                <a:solidFill>
                  <a:srgbClr val="CCCCCC"/>
                </a:solidFill>
                <a:highlight>
                  <a:srgbClr val="1F1F1F"/>
                </a:highlight>
                <a:latin typeface="Consolas"/>
                <a:ea typeface="游ゴシック"/>
                <a:cs typeface="Calibri"/>
              </a:rPr>
              <a:t>&gt;&gt;; </a:t>
            </a:r>
            <a:r>
              <a:rPr lang="ja-JP" sz="1100">
                <a:solidFill>
                  <a:srgbClr val="6A9955"/>
                </a:solidFill>
                <a:highlight>
                  <a:srgbClr val="1F1F1F"/>
                </a:highlight>
                <a:latin typeface="Consolas"/>
                <a:ea typeface="游ゴシック"/>
                <a:cs typeface="Calibri"/>
              </a:rPr>
              <a:t>// ← 追加</a:t>
            </a:r>
            <a:endParaRPr lang="ja-JP"/>
          </a:p>
          <a:p>
            <a:endParaRPr lang="ja-JP" altLang="en-US" sz="1100" dirty="0">
              <a:solidFill>
                <a:srgbClr val="6A9955"/>
              </a:solidFill>
              <a:highlight>
                <a:srgbClr val="1F1F1F"/>
              </a:highlight>
              <a:latin typeface="Consolas"/>
              <a:ea typeface="游ゴシック"/>
              <a:cs typeface="Calibri"/>
            </a:endParaRPr>
          </a:p>
          <a:p>
            <a:r>
              <a:rPr lang="ja-JP" sz="1100">
                <a:solidFill>
                  <a:srgbClr val="569CD6"/>
                </a:solidFill>
                <a:highlight>
                  <a:srgbClr val="1F1F1F"/>
                </a:highlight>
                <a:latin typeface="Consolas"/>
                <a:ea typeface="游ゴシック"/>
                <a:cs typeface="Calibri"/>
              </a:rPr>
              <a:t>async</a:t>
            </a:r>
            <a:r>
              <a:rPr lang="ja-JP" sz="1100" dirty="0">
                <a:solidFill>
                  <a:srgbClr val="CCCCCC"/>
                </a:solidFill>
                <a:highlight>
                  <a:srgbClr val="1F1F1F"/>
                </a:highlight>
                <a:latin typeface="Consolas"/>
                <a:ea typeface="游ゴシック"/>
                <a:cs typeface="Calibri"/>
              </a:rPr>
              <a:t> </a:t>
            </a:r>
            <a:r>
              <a:rPr lang="ja-JP" sz="1100">
                <a:solidFill>
                  <a:srgbClr val="569CD6"/>
                </a:solidFill>
                <a:highlight>
                  <a:srgbClr val="1F1F1F"/>
                </a:highlight>
                <a:latin typeface="Consolas"/>
                <a:ea typeface="游ゴシック"/>
                <a:cs typeface="Calibri"/>
              </a:rPr>
              <a:t>fn</a:t>
            </a:r>
            <a:r>
              <a:rPr lang="ja-JP" sz="1100" dirty="0">
                <a:solidFill>
                  <a:srgbClr val="CCCCCC"/>
                </a:solidFill>
                <a:highlight>
                  <a:srgbClr val="1F1F1F"/>
                </a:highlight>
                <a:latin typeface="Consolas"/>
                <a:ea typeface="游ゴシック"/>
                <a:cs typeface="Calibri"/>
              </a:rPr>
              <a:t> </a:t>
            </a:r>
            <a:r>
              <a:rPr lang="ja-JP" sz="1100">
                <a:solidFill>
                  <a:srgbClr val="DCDCAA"/>
                </a:solidFill>
                <a:highlight>
                  <a:srgbClr val="1F1F1F"/>
                </a:highlight>
                <a:latin typeface="Consolas"/>
                <a:ea typeface="游ゴシック"/>
                <a:cs typeface="Calibri"/>
              </a:rPr>
              <a:t>handler</a:t>
            </a:r>
            <a:r>
              <a:rPr lang="ja-JP" sz="1100">
                <a:solidFill>
                  <a:srgbClr val="CCCCCC"/>
                </a:solidFill>
                <a:highlight>
                  <a:srgbClr val="1F1F1F"/>
                </a:highlight>
                <a:latin typeface="Consolas"/>
                <a:ea typeface="游ゴシック"/>
                <a:cs typeface="Calibri"/>
              </a:rPr>
              <a:t>(</a:t>
            </a:r>
            <a:endParaRPr lang="ja-JP"/>
          </a:p>
          <a:p>
            <a:r>
              <a:rPr lang="ja-JP" sz="1100" dirty="0">
                <a:solidFill>
                  <a:srgbClr val="CCCCCC"/>
                </a:solidFill>
                <a:highlight>
                  <a:srgbClr val="1F1F1F"/>
                </a:highlight>
                <a:latin typeface="Consolas"/>
                <a:ea typeface="游ゴシック"/>
                <a:cs typeface="Calibri"/>
              </a:rPr>
              <a:t>  </a:t>
            </a:r>
            <a:r>
              <a:rPr lang="ja-JP" sz="1100">
                <a:solidFill>
                  <a:srgbClr val="DCDCAA"/>
                </a:solidFill>
                <a:highlight>
                  <a:srgbClr val="1F1F1F"/>
                </a:highlight>
                <a:latin typeface="Consolas"/>
                <a:ea typeface="游ゴシック"/>
                <a:cs typeface="Calibri"/>
              </a:rPr>
              <a:t>State</a:t>
            </a:r>
            <a:r>
              <a:rPr lang="ja-JP" sz="1100">
                <a:solidFill>
                  <a:srgbClr val="CCCCCC"/>
                </a:solidFill>
                <a:highlight>
                  <a:srgbClr val="1F1F1F"/>
                </a:highlight>
                <a:latin typeface="Consolas"/>
                <a:ea typeface="游ゴシック"/>
                <a:cs typeface="Calibri"/>
              </a:rPr>
              <a:t>(</a:t>
            </a:r>
            <a:r>
              <a:rPr lang="ja-JP" sz="1100">
                <a:solidFill>
                  <a:srgbClr val="9CDCFE"/>
                </a:solidFill>
                <a:highlight>
                  <a:srgbClr val="1F1F1F"/>
                </a:highlight>
                <a:latin typeface="Consolas"/>
                <a:ea typeface="游ゴシック"/>
                <a:cs typeface="Calibri"/>
              </a:rPr>
              <a:t>state</a:t>
            </a:r>
            <a:r>
              <a:rPr lang="ja-JP" sz="1100">
                <a:solidFill>
                  <a:srgbClr val="CCCCCC"/>
                </a:solidFill>
                <a:highlight>
                  <a:srgbClr val="1F1F1F"/>
                </a:highlight>
                <a:latin typeface="Consolas"/>
                <a:ea typeface="游ゴシック"/>
                <a:cs typeface="Calibri"/>
              </a:rPr>
              <a:t>)</a:t>
            </a:r>
            <a:r>
              <a:rPr lang="ja-JP" sz="1100">
                <a:solidFill>
                  <a:srgbClr val="D4D4D4"/>
                </a:solidFill>
                <a:highlight>
                  <a:srgbClr val="1F1F1F"/>
                </a:highlight>
                <a:latin typeface="Consolas"/>
                <a:ea typeface="游ゴシック"/>
                <a:cs typeface="Calibri"/>
              </a:rPr>
              <a:t>:</a:t>
            </a:r>
            <a:r>
              <a:rPr lang="ja-JP" sz="1100" dirty="0">
                <a:solidFill>
                  <a:srgbClr val="CCCCCC"/>
                </a:solidFill>
                <a:highlight>
                  <a:srgbClr val="1F1F1F"/>
                </a:highlight>
                <a:latin typeface="Consolas"/>
                <a:ea typeface="游ゴシック"/>
                <a:cs typeface="Calibri"/>
              </a:rPr>
              <a:t> </a:t>
            </a:r>
            <a:r>
              <a:rPr lang="ja-JP" sz="1100">
                <a:solidFill>
                  <a:srgbClr val="4EC9B0"/>
                </a:solidFill>
                <a:highlight>
                  <a:srgbClr val="1F1F1F"/>
                </a:highlight>
                <a:latin typeface="Consolas"/>
                <a:ea typeface="游ゴシック"/>
                <a:cs typeface="Calibri"/>
              </a:rPr>
              <a:t>State</a:t>
            </a:r>
            <a:r>
              <a:rPr lang="ja-JP" sz="1100">
                <a:solidFill>
                  <a:srgbClr val="CCCCCC"/>
                </a:solidFill>
                <a:highlight>
                  <a:srgbClr val="1F1F1F"/>
                </a:highlight>
                <a:latin typeface="Consolas"/>
                <a:ea typeface="游ゴシック"/>
                <a:cs typeface="Calibri"/>
              </a:rPr>
              <a:t>&lt;</a:t>
            </a:r>
            <a:r>
              <a:rPr lang="ja-JP" sz="1100">
                <a:solidFill>
                  <a:srgbClr val="4EC9B0"/>
                </a:solidFill>
                <a:highlight>
                  <a:srgbClr val="1F1F1F"/>
                </a:highlight>
                <a:latin typeface="Consolas"/>
                <a:ea typeface="游ゴシック"/>
                <a:cs typeface="Calibri"/>
              </a:rPr>
              <a:t>SharedState</a:t>
            </a:r>
            <a:r>
              <a:rPr lang="ja-JP" sz="1100">
                <a:solidFill>
                  <a:srgbClr val="CCCCCC"/>
                </a:solidFill>
                <a:highlight>
                  <a:srgbClr val="1F1F1F"/>
                </a:highlight>
                <a:latin typeface="Consolas"/>
                <a:ea typeface="游ゴシック"/>
                <a:cs typeface="Calibri"/>
              </a:rPr>
              <a:t>&gt; </a:t>
            </a:r>
            <a:r>
              <a:rPr lang="ja-JP" sz="1100">
                <a:solidFill>
                  <a:srgbClr val="6A9955"/>
                </a:solidFill>
                <a:highlight>
                  <a:srgbClr val="1F1F1F"/>
                </a:highlight>
                <a:latin typeface="Consolas"/>
                <a:ea typeface="游ゴシック"/>
                <a:cs typeface="Calibri"/>
              </a:rPr>
              <a:t>// ← 追加</a:t>
            </a:r>
            <a:endParaRPr lang="ja-JP"/>
          </a:p>
          <a:p>
            <a:r>
              <a:rPr lang="ja-JP" sz="1100">
                <a:solidFill>
                  <a:srgbClr val="CCCCCC"/>
                </a:solidFill>
                <a:highlight>
                  <a:srgbClr val="1F1F1F"/>
                </a:highlight>
                <a:latin typeface="Consolas"/>
                <a:ea typeface="游ゴシック"/>
                <a:cs typeface="Calibri"/>
              </a:rPr>
              <a:t>) </a:t>
            </a:r>
            <a:r>
              <a:rPr lang="ja-JP" sz="1100">
                <a:solidFill>
                  <a:srgbClr val="D4D4D4"/>
                </a:solidFill>
                <a:highlight>
                  <a:srgbClr val="1F1F1F"/>
                </a:highlight>
                <a:latin typeface="Consolas"/>
                <a:ea typeface="游ゴシック"/>
                <a:cs typeface="Calibri"/>
              </a:rPr>
              <a:t>-&gt;</a:t>
            </a:r>
            <a:r>
              <a:rPr lang="ja-JP" sz="1100" dirty="0">
                <a:solidFill>
                  <a:srgbClr val="CCCCCC"/>
                </a:solidFill>
                <a:highlight>
                  <a:srgbClr val="1F1F1F"/>
                </a:highlight>
                <a:latin typeface="Consolas"/>
                <a:ea typeface="游ゴシック"/>
                <a:cs typeface="Calibri"/>
              </a:rPr>
              <a:t> </a:t>
            </a:r>
            <a:r>
              <a:rPr lang="ja-JP" sz="1100">
                <a:solidFill>
                  <a:srgbClr val="4EC9B0"/>
                </a:solidFill>
                <a:highlight>
                  <a:srgbClr val="1F1F1F"/>
                </a:highlight>
                <a:latin typeface="Consolas"/>
                <a:ea typeface="游ゴシック"/>
                <a:cs typeface="Calibri"/>
              </a:rPr>
              <a:t>String</a:t>
            </a:r>
            <a:r>
              <a:rPr lang="ja-JP" sz="1100">
                <a:solidFill>
                  <a:srgbClr val="CCCCCC"/>
                </a:solidFill>
                <a:highlight>
                  <a:srgbClr val="1F1F1F"/>
                </a:highlight>
                <a:latin typeface="Consolas"/>
                <a:ea typeface="游ゴシック"/>
                <a:cs typeface="Calibri"/>
              </a:rPr>
              <a:t> {</a:t>
            </a:r>
            <a:endParaRPr lang="ja-JP"/>
          </a:p>
          <a:p>
            <a:r>
              <a:rPr lang="ja-JP" sz="1100" dirty="0">
                <a:solidFill>
                  <a:srgbClr val="CCCCCC"/>
                </a:solidFill>
                <a:highlight>
                  <a:srgbClr val="1F1F1F"/>
                </a:highlight>
                <a:latin typeface="Consolas"/>
                <a:ea typeface="游ゴシック"/>
                <a:cs typeface="Calibri"/>
              </a:rPr>
              <a:t>    </a:t>
            </a:r>
            <a:r>
              <a:rPr lang="ja-JP" sz="1100">
                <a:solidFill>
                  <a:srgbClr val="569CD6"/>
                </a:solidFill>
                <a:highlight>
                  <a:srgbClr val="1F1F1F"/>
                </a:highlight>
                <a:latin typeface="Consolas"/>
                <a:ea typeface="游ゴシック"/>
                <a:cs typeface="Calibri"/>
              </a:rPr>
              <a:t>let</a:t>
            </a:r>
            <a:r>
              <a:rPr lang="ja-JP" sz="1100" dirty="0">
                <a:solidFill>
                  <a:srgbClr val="CCCCCC"/>
                </a:solidFill>
                <a:highlight>
                  <a:srgbClr val="1F1F1F"/>
                </a:highlight>
                <a:latin typeface="Consolas"/>
                <a:ea typeface="游ゴシック"/>
                <a:cs typeface="Calibri"/>
              </a:rPr>
              <a:t> </a:t>
            </a:r>
            <a:r>
              <a:rPr lang="ja-JP" sz="1100">
                <a:solidFill>
                  <a:srgbClr val="569CD6"/>
                </a:solidFill>
                <a:highlight>
                  <a:srgbClr val="1F1F1F"/>
                </a:highlight>
                <a:latin typeface="Consolas"/>
                <a:ea typeface="游ゴシック"/>
                <a:cs typeface="Calibri"/>
              </a:rPr>
              <a:t>mut</a:t>
            </a:r>
            <a:r>
              <a:rPr lang="ja-JP" sz="1100" dirty="0">
                <a:solidFill>
                  <a:srgbClr val="CCCCCC"/>
                </a:solidFill>
                <a:highlight>
                  <a:srgbClr val="1F1F1F"/>
                </a:highlight>
                <a:latin typeface="Consolas"/>
                <a:ea typeface="游ゴシック"/>
                <a:cs typeface="Calibri"/>
              </a:rPr>
              <a:t> </a:t>
            </a:r>
            <a:r>
              <a:rPr lang="ja-JP" sz="1100">
                <a:solidFill>
                  <a:srgbClr val="9CDCFE"/>
                </a:solidFill>
                <a:highlight>
                  <a:srgbClr val="1F1F1F"/>
                </a:highlight>
                <a:latin typeface="Consolas"/>
                <a:ea typeface="游ゴシック"/>
                <a:cs typeface="Calibri"/>
              </a:rPr>
              <a:t>s</a:t>
            </a:r>
            <a:r>
              <a:rPr lang="ja-JP" sz="1100" dirty="0">
                <a:solidFill>
                  <a:srgbClr val="CCCCCC"/>
                </a:solidFill>
                <a:highlight>
                  <a:srgbClr val="1F1F1F"/>
                </a:highlight>
                <a:latin typeface="Consolas"/>
                <a:ea typeface="游ゴシック"/>
                <a:cs typeface="Calibri"/>
              </a:rPr>
              <a:t> </a:t>
            </a:r>
            <a:r>
              <a:rPr lang="ja-JP" sz="1100">
                <a:solidFill>
                  <a:srgbClr val="D4D4D4"/>
                </a:solidFill>
                <a:highlight>
                  <a:srgbClr val="1F1F1F"/>
                </a:highlight>
                <a:latin typeface="Consolas"/>
                <a:ea typeface="游ゴシック"/>
                <a:cs typeface="Calibri"/>
              </a:rPr>
              <a:t>=</a:t>
            </a:r>
            <a:r>
              <a:rPr lang="ja-JP" sz="1100" dirty="0">
                <a:solidFill>
                  <a:srgbClr val="CCCCCC"/>
                </a:solidFill>
                <a:highlight>
                  <a:srgbClr val="1F1F1F"/>
                </a:highlight>
                <a:latin typeface="Consolas"/>
                <a:ea typeface="游ゴシック"/>
                <a:cs typeface="Calibri"/>
              </a:rPr>
              <a:t> </a:t>
            </a:r>
            <a:r>
              <a:rPr lang="ja-JP" sz="1100">
                <a:solidFill>
                  <a:srgbClr val="9CDCFE"/>
                </a:solidFill>
                <a:highlight>
                  <a:srgbClr val="1F1F1F"/>
                </a:highlight>
                <a:latin typeface="Consolas"/>
                <a:ea typeface="游ゴシック"/>
                <a:cs typeface="Calibri"/>
              </a:rPr>
              <a:t>state</a:t>
            </a:r>
            <a:r>
              <a:rPr lang="ja-JP" sz="1100">
                <a:solidFill>
                  <a:srgbClr val="D4D4D4"/>
                </a:solidFill>
                <a:highlight>
                  <a:srgbClr val="1F1F1F"/>
                </a:highlight>
                <a:latin typeface="Consolas"/>
                <a:ea typeface="游ゴシック"/>
                <a:cs typeface="Calibri"/>
              </a:rPr>
              <a:t>.</a:t>
            </a:r>
            <a:r>
              <a:rPr lang="ja-JP" sz="1100">
                <a:solidFill>
                  <a:srgbClr val="DCDCAA"/>
                </a:solidFill>
                <a:highlight>
                  <a:srgbClr val="1F1F1F"/>
                </a:highlight>
                <a:latin typeface="Consolas"/>
                <a:ea typeface="游ゴシック"/>
                <a:cs typeface="Calibri"/>
              </a:rPr>
              <a:t>lock</a:t>
            </a:r>
            <a:r>
              <a:rPr lang="ja-JP" sz="1100">
                <a:solidFill>
                  <a:srgbClr val="CCCCCC"/>
                </a:solidFill>
                <a:highlight>
                  <a:srgbClr val="1F1F1F"/>
                </a:highlight>
                <a:latin typeface="Consolas"/>
                <a:ea typeface="游ゴシック"/>
                <a:cs typeface="Calibri"/>
              </a:rPr>
              <a:t>()</a:t>
            </a:r>
            <a:r>
              <a:rPr lang="ja-JP" sz="1100">
                <a:solidFill>
                  <a:srgbClr val="D4D4D4"/>
                </a:solidFill>
                <a:highlight>
                  <a:srgbClr val="1F1F1F"/>
                </a:highlight>
                <a:latin typeface="Consolas"/>
                <a:ea typeface="游ゴシック"/>
                <a:cs typeface="Calibri"/>
              </a:rPr>
              <a:t>.</a:t>
            </a:r>
            <a:r>
              <a:rPr lang="ja-JP" sz="1100">
                <a:solidFill>
                  <a:srgbClr val="DCDCAA"/>
                </a:solidFill>
                <a:highlight>
                  <a:srgbClr val="1F1F1F"/>
                </a:highlight>
                <a:latin typeface="Consolas"/>
                <a:ea typeface="游ゴシック"/>
                <a:cs typeface="Calibri"/>
              </a:rPr>
              <a:t>unwrap</a:t>
            </a:r>
            <a:r>
              <a:rPr lang="ja-JP" sz="1100">
                <a:solidFill>
                  <a:srgbClr val="CCCCCC"/>
                </a:solidFill>
                <a:highlight>
                  <a:srgbClr val="1F1F1F"/>
                </a:highlight>
                <a:latin typeface="Consolas"/>
                <a:ea typeface="游ゴシック"/>
                <a:cs typeface="Calibri"/>
              </a:rPr>
              <a:t>(); </a:t>
            </a:r>
            <a:r>
              <a:rPr lang="ja-JP" sz="1100">
                <a:solidFill>
                  <a:srgbClr val="6A9955"/>
                </a:solidFill>
                <a:highlight>
                  <a:srgbClr val="1F1F1F"/>
                </a:highlight>
                <a:latin typeface="Consolas"/>
                <a:ea typeface="游ゴシック"/>
                <a:cs typeface="Calibri"/>
              </a:rPr>
              <a:t>// ← 変更</a:t>
            </a:r>
            <a:endParaRPr lang="ja-JP"/>
          </a:p>
          <a:p>
            <a:r>
              <a:rPr lang="ja-JP" sz="1100" dirty="0">
                <a:solidFill>
                  <a:srgbClr val="CCCCCC"/>
                </a:solidFill>
                <a:highlight>
                  <a:srgbClr val="1F1F1F"/>
                </a:highlight>
                <a:latin typeface="Consolas"/>
                <a:ea typeface="游ゴシック"/>
                <a:cs typeface="Calibri"/>
              </a:rPr>
              <a:t>    </a:t>
            </a:r>
            <a:r>
              <a:rPr lang="ja-JP" sz="1100">
                <a:solidFill>
                  <a:srgbClr val="9CDCFE"/>
                </a:solidFill>
                <a:highlight>
                  <a:srgbClr val="1F1F1F"/>
                </a:highlight>
                <a:latin typeface="Consolas"/>
                <a:ea typeface="游ゴシック"/>
                <a:cs typeface="Calibri"/>
              </a:rPr>
              <a:t>s</a:t>
            </a:r>
            <a:r>
              <a:rPr lang="ja-JP" sz="1100">
                <a:solidFill>
                  <a:srgbClr val="D4D4D4"/>
                </a:solidFill>
                <a:highlight>
                  <a:srgbClr val="1F1F1F"/>
                </a:highlight>
                <a:latin typeface="Consolas"/>
                <a:ea typeface="游ゴシック"/>
                <a:cs typeface="Calibri"/>
              </a:rPr>
              <a:t>.</a:t>
            </a:r>
            <a:r>
              <a:rPr lang="ja-JP" sz="1100">
                <a:solidFill>
                  <a:srgbClr val="CCCCCC"/>
                </a:solidFill>
                <a:highlight>
                  <a:srgbClr val="1F1F1F"/>
                </a:highlight>
                <a:latin typeface="Consolas"/>
                <a:ea typeface="游ゴシック"/>
                <a:cs typeface="Calibri"/>
              </a:rPr>
              <a:t>counter </a:t>
            </a:r>
            <a:r>
              <a:rPr lang="ja-JP" sz="1100">
                <a:solidFill>
                  <a:srgbClr val="D4D4D4"/>
                </a:solidFill>
                <a:highlight>
                  <a:srgbClr val="1F1F1F"/>
                </a:highlight>
                <a:latin typeface="Consolas"/>
                <a:ea typeface="游ゴシック"/>
                <a:cs typeface="Calibri"/>
              </a:rPr>
              <a:t>+=</a:t>
            </a:r>
            <a:r>
              <a:rPr lang="ja-JP" sz="1100" dirty="0">
                <a:solidFill>
                  <a:srgbClr val="CCCCCC"/>
                </a:solidFill>
                <a:highlight>
                  <a:srgbClr val="1F1F1F"/>
                </a:highlight>
                <a:latin typeface="Consolas"/>
                <a:ea typeface="游ゴシック"/>
                <a:cs typeface="Calibri"/>
              </a:rPr>
              <a:t> </a:t>
            </a:r>
            <a:r>
              <a:rPr lang="ja-JP" sz="1100">
                <a:solidFill>
                  <a:srgbClr val="B5CEA8"/>
                </a:solidFill>
                <a:highlight>
                  <a:srgbClr val="1F1F1F"/>
                </a:highlight>
                <a:latin typeface="Consolas"/>
                <a:ea typeface="游ゴシック"/>
                <a:cs typeface="Calibri"/>
              </a:rPr>
              <a:t>1</a:t>
            </a:r>
            <a:r>
              <a:rPr lang="ja-JP" sz="1100">
                <a:solidFill>
                  <a:srgbClr val="CCCCCC"/>
                </a:solidFill>
                <a:highlight>
                  <a:srgbClr val="1F1F1F"/>
                </a:highlight>
                <a:latin typeface="Consolas"/>
                <a:ea typeface="游ゴシック"/>
                <a:cs typeface="Calibri"/>
              </a:rPr>
              <a:t>;</a:t>
            </a:r>
            <a:endParaRPr lang="ja-JP"/>
          </a:p>
          <a:p>
            <a:r>
              <a:rPr lang="ja-JP" sz="1100" dirty="0">
                <a:solidFill>
                  <a:srgbClr val="CCCCCC"/>
                </a:solidFill>
                <a:highlight>
                  <a:srgbClr val="1F1F1F"/>
                </a:highlight>
                <a:latin typeface="Consolas"/>
                <a:ea typeface="游ゴシック"/>
                <a:cs typeface="Calibri"/>
              </a:rPr>
              <a:t>    </a:t>
            </a:r>
            <a:r>
              <a:rPr lang="ja-JP" sz="1100">
                <a:solidFill>
                  <a:srgbClr val="DCDCAA"/>
                </a:solidFill>
                <a:highlight>
                  <a:srgbClr val="1F1F1F"/>
                </a:highlight>
                <a:latin typeface="Consolas"/>
                <a:ea typeface="游ゴシック"/>
                <a:cs typeface="Calibri"/>
              </a:rPr>
              <a:t>format!</a:t>
            </a:r>
            <a:r>
              <a:rPr lang="ja-JP" sz="1100">
                <a:solidFill>
                  <a:srgbClr val="CCCCCC"/>
                </a:solidFill>
                <a:highlight>
                  <a:srgbClr val="1F1F1F"/>
                </a:highlight>
                <a:latin typeface="Consolas"/>
                <a:ea typeface="游ゴシック"/>
                <a:cs typeface="Calibri"/>
              </a:rPr>
              <a:t>(</a:t>
            </a:r>
            <a:r>
              <a:rPr lang="ja-JP" sz="1100">
                <a:solidFill>
                  <a:srgbClr val="CE9178"/>
                </a:solidFill>
                <a:highlight>
                  <a:srgbClr val="1F1F1F"/>
                </a:highlight>
                <a:latin typeface="Consolas"/>
                <a:ea typeface="游ゴシック"/>
                <a:cs typeface="Calibri"/>
              </a:rPr>
              <a:t>"count: {}"</a:t>
            </a:r>
            <a:r>
              <a:rPr lang="ja-JP" sz="1100">
                <a:solidFill>
                  <a:srgbClr val="CCCCCC"/>
                </a:solidFill>
                <a:highlight>
                  <a:srgbClr val="1F1F1F"/>
                </a:highlight>
                <a:latin typeface="Consolas"/>
                <a:ea typeface="游ゴシック"/>
                <a:cs typeface="Calibri"/>
              </a:rPr>
              <a:t>, </a:t>
            </a:r>
            <a:r>
              <a:rPr lang="ja-JP" sz="1100">
                <a:solidFill>
                  <a:srgbClr val="9CDCFE"/>
                </a:solidFill>
                <a:highlight>
                  <a:srgbClr val="1F1F1F"/>
                </a:highlight>
                <a:latin typeface="Consolas"/>
                <a:ea typeface="游ゴシック"/>
                <a:cs typeface="Calibri"/>
              </a:rPr>
              <a:t>s</a:t>
            </a:r>
            <a:r>
              <a:rPr lang="ja-JP" sz="1100">
                <a:solidFill>
                  <a:srgbClr val="D4D4D4"/>
                </a:solidFill>
                <a:highlight>
                  <a:srgbClr val="1F1F1F"/>
                </a:highlight>
                <a:latin typeface="Consolas"/>
                <a:ea typeface="游ゴシック"/>
                <a:cs typeface="Calibri"/>
              </a:rPr>
              <a:t>.</a:t>
            </a:r>
            <a:r>
              <a:rPr lang="ja-JP" sz="1100">
                <a:solidFill>
                  <a:srgbClr val="CCCCCC"/>
                </a:solidFill>
                <a:highlight>
                  <a:srgbClr val="1F1F1F"/>
                </a:highlight>
                <a:latin typeface="Consolas"/>
                <a:ea typeface="游ゴシック"/>
                <a:cs typeface="Calibri"/>
              </a:rPr>
              <a:t>counter)</a:t>
            </a:r>
            <a:endParaRPr lang="ja-JP"/>
          </a:p>
          <a:p>
            <a:r>
              <a:rPr lang="ja-JP" sz="1100">
                <a:solidFill>
                  <a:srgbClr val="CCCCCC"/>
                </a:solidFill>
                <a:highlight>
                  <a:srgbClr val="1F1F1F"/>
                </a:highlight>
                <a:latin typeface="Consolas"/>
                <a:ea typeface="游ゴシック"/>
                <a:cs typeface="Calibri"/>
              </a:rPr>
              <a:t>}</a:t>
            </a:r>
            <a:endParaRPr lang="ja-JP"/>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A1A2E"/>
        </a:solidFill>
        <a:effectLst/>
      </p:bgPr>
    </p:bg>
    <p:spTree>
      <p:nvGrpSpPr>
        <p:cNvPr id="1" name=""/>
        <p:cNvGrpSpPr/>
        <p:nvPr/>
      </p:nvGrpSpPr>
      <p:grpSpPr>
        <a:xfrm>
          <a:off x="0" y="0"/>
          <a:ext cx="0" cy="0"/>
          <a:chOff x="0" y="0"/>
          <a:chExt cx="0" cy="0"/>
        </a:xfrm>
      </p:grpSpPr>
      <p:sp>
        <p:nvSpPr>
          <p:cNvPr id="2" name="Text 0"/>
          <p:cNvSpPr/>
          <p:nvPr/>
        </p:nvSpPr>
        <p:spPr>
          <a:xfrm>
            <a:off x="8046720" y="4754880"/>
            <a:ext cx="914400" cy="320040"/>
          </a:xfrm>
          <a:prstGeom prst="rect">
            <a:avLst/>
          </a:prstGeom>
          <a:noFill/>
          <a:ln/>
        </p:spPr>
        <p:txBody>
          <a:bodyPr wrap="square" rtlCol="0" anchor="ctr"/>
          <a:lstStyle/>
          <a:p>
            <a:pPr marL="0" indent="0" algn="r">
              <a:buNone/>
            </a:pPr>
            <a:r>
              <a:rPr lang="en-US" sz="1000" dirty="0">
                <a:solidFill>
                  <a:srgbClr val="8B8BA7"/>
                </a:solidFill>
                <a:latin typeface="Calibri" pitchFamily="34" charset="0"/>
                <a:ea typeface="Calibri" pitchFamily="34" charset="-122"/>
                <a:cs typeface="Calibri" pitchFamily="34" charset="-120"/>
              </a:rPr>
              <a:t>7 / 14</a:t>
            </a:r>
            <a:endParaRPr lang="en-US" sz="1000" dirty="0"/>
          </a:p>
        </p:txBody>
      </p:sp>
      <p:sp>
        <p:nvSpPr>
          <p:cNvPr id="3" name="Text 1"/>
          <p:cNvSpPr/>
          <p:nvPr/>
        </p:nvSpPr>
        <p:spPr>
          <a:xfrm>
            <a:off x="457200" y="731520"/>
            <a:ext cx="1828800" cy="1371600"/>
          </a:xfrm>
          <a:prstGeom prst="rect">
            <a:avLst/>
          </a:prstGeom>
          <a:noFill/>
          <a:ln/>
        </p:spPr>
        <p:txBody>
          <a:bodyPr wrap="square" lIns="0" tIns="0" rIns="0" bIns="0" rtlCol="0" anchor="ctr"/>
          <a:lstStyle/>
          <a:p>
            <a:pPr marL="0" indent="0">
              <a:buNone/>
            </a:pPr>
            <a:r>
              <a:rPr lang="en-US" sz="8000" b="1" dirty="0">
                <a:solidFill>
                  <a:srgbClr val="F5A623"/>
                </a:solidFill>
                <a:latin typeface="Trebuchet MS" pitchFamily="34" charset="0"/>
                <a:ea typeface="Trebuchet MS" pitchFamily="34" charset="-122"/>
                <a:cs typeface="Trebuchet MS" pitchFamily="34" charset="-120"/>
              </a:rPr>
              <a:t>02</a:t>
            </a:r>
            <a:endParaRPr lang="en-US" sz="8000" dirty="0"/>
          </a:p>
        </p:txBody>
      </p:sp>
      <p:sp>
        <p:nvSpPr>
          <p:cNvPr id="4" name="Text 2"/>
          <p:cNvSpPr/>
          <p:nvPr/>
        </p:nvSpPr>
        <p:spPr>
          <a:xfrm>
            <a:off x="457200" y="2011680"/>
            <a:ext cx="8229600" cy="822960"/>
          </a:xfrm>
          <a:prstGeom prst="rect">
            <a:avLst/>
          </a:prstGeom>
          <a:noFill/>
          <a:ln/>
        </p:spPr>
        <p:txBody>
          <a:bodyPr wrap="square" lIns="0" tIns="0" rIns="0" bIns="0" rtlCol="0" anchor="ctr"/>
          <a:lstStyle/>
          <a:p>
            <a:pPr marL="0" indent="0">
              <a:buNone/>
            </a:pPr>
            <a:r>
              <a:rPr lang="en-US" sz="4000" b="1" dirty="0">
                <a:solidFill>
                  <a:srgbClr val="FFFFFF"/>
                </a:solidFill>
                <a:latin typeface="Trebuchet MS" pitchFamily="34" charset="0"/>
                <a:ea typeface="Trebuchet MS" pitchFamily="34" charset="-122"/>
                <a:cs typeface="Trebuchet MS" pitchFamily="34" charset="-120"/>
              </a:rPr>
              <a:t>トレイトで抽象化</a:t>
            </a:r>
            <a:endParaRPr lang="en-US" sz="4000" dirty="0"/>
          </a:p>
        </p:txBody>
      </p:sp>
      <p:sp>
        <p:nvSpPr>
          <p:cNvPr id="5" name="Text 3"/>
          <p:cNvSpPr/>
          <p:nvPr/>
        </p:nvSpPr>
        <p:spPr>
          <a:xfrm>
            <a:off x="457200" y="2834640"/>
            <a:ext cx="8229600" cy="457200"/>
          </a:xfrm>
          <a:prstGeom prst="rect">
            <a:avLst/>
          </a:prstGeom>
          <a:noFill/>
          <a:ln/>
        </p:spPr>
        <p:txBody>
          <a:bodyPr wrap="square" lIns="0" tIns="0" rIns="0" bIns="0" rtlCol="0" anchor="ctr"/>
          <a:lstStyle/>
          <a:p>
            <a:pPr marL="0" indent="0">
              <a:buNone/>
            </a:pPr>
            <a:r>
              <a:rPr lang="en-US" sz="1600" dirty="0">
                <a:solidFill>
                  <a:srgbClr val="C4C4D4"/>
                </a:solidFill>
                <a:latin typeface="Calibri" pitchFamily="34" charset="0"/>
                <a:ea typeface="Calibri" pitchFamily="34" charset="-122"/>
                <a:cs typeface="Calibri" pitchFamily="34" charset="-120"/>
              </a:rPr>
              <a:t>リポジトリパターンで本番 DB とテスト用インメモリを切り替える</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A1A2E"/>
        </a:solidFill>
        <a:effectLst/>
      </p:bgPr>
    </p:bg>
    <p:spTree>
      <p:nvGrpSpPr>
        <p:cNvPr id="1" name=""/>
        <p:cNvGrpSpPr/>
        <p:nvPr/>
      </p:nvGrpSpPr>
      <p:grpSpPr>
        <a:xfrm>
          <a:off x="0" y="0"/>
          <a:ext cx="0" cy="0"/>
          <a:chOff x="0" y="0"/>
          <a:chExt cx="0" cy="0"/>
        </a:xfrm>
      </p:grpSpPr>
      <p:sp>
        <p:nvSpPr>
          <p:cNvPr id="2" name="Text 0"/>
          <p:cNvSpPr/>
          <p:nvPr/>
        </p:nvSpPr>
        <p:spPr>
          <a:xfrm>
            <a:off x="8046720" y="4754880"/>
            <a:ext cx="914400" cy="320040"/>
          </a:xfrm>
          <a:prstGeom prst="rect">
            <a:avLst/>
          </a:prstGeom>
          <a:noFill/>
          <a:ln/>
        </p:spPr>
        <p:txBody>
          <a:bodyPr wrap="square" rtlCol="0" anchor="ctr"/>
          <a:lstStyle/>
          <a:p>
            <a:pPr marL="0" indent="0" algn="r">
              <a:buNone/>
            </a:pPr>
            <a:r>
              <a:rPr lang="en-US" sz="1000" dirty="0">
                <a:solidFill>
                  <a:srgbClr val="8B8BA7"/>
                </a:solidFill>
                <a:latin typeface="Calibri" pitchFamily="34" charset="0"/>
                <a:ea typeface="Calibri" pitchFamily="34" charset="-122"/>
                <a:cs typeface="Calibri" pitchFamily="34" charset="-120"/>
              </a:rPr>
              <a:t>8 / 14</a:t>
            </a:r>
            <a:endParaRPr lang="en-US" sz="1000" dirty="0"/>
          </a:p>
        </p:txBody>
      </p:sp>
      <p:sp>
        <p:nvSpPr>
          <p:cNvPr id="3" name="Shape 1"/>
          <p:cNvSpPr/>
          <p:nvPr/>
        </p:nvSpPr>
        <p:spPr>
          <a:xfrm>
            <a:off x="457200" y="320040"/>
            <a:ext cx="1197864" cy="292608"/>
          </a:xfrm>
          <a:prstGeom prst="rect">
            <a:avLst/>
          </a:prstGeom>
          <a:solidFill>
            <a:srgbClr val="F5A623"/>
          </a:solidFill>
          <a:ln/>
        </p:spPr>
      </p:sp>
      <p:sp>
        <p:nvSpPr>
          <p:cNvPr id="4" name="Text 2"/>
          <p:cNvSpPr/>
          <p:nvPr/>
        </p:nvSpPr>
        <p:spPr>
          <a:xfrm>
            <a:off x="457200" y="320040"/>
            <a:ext cx="1197864" cy="29260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トレイト抽象化</a:t>
            </a:r>
            <a:endParaRPr lang="en-US" sz="1100" dirty="0"/>
          </a:p>
        </p:txBody>
      </p:sp>
      <p:sp>
        <p:nvSpPr>
          <p:cNvPr id="5" name="Text 3"/>
          <p:cNvSpPr/>
          <p:nvPr/>
        </p:nvSpPr>
        <p:spPr>
          <a:xfrm>
            <a:off x="457200" y="73152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trait でインターフェースを切る</a:t>
            </a:r>
            <a:endParaRPr lang="en-US" sz="2600" dirty="0"/>
          </a:p>
        </p:txBody>
      </p:sp>
      <p:sp>
        <p:nvSpPr>
          <p:cNvPr id="6" name="Shape 4"/>
          <p:cNvSpPr/>
          <p:nvPr/>
        </p:nvSpPr>
        <p:spPr>
          <a:xfrm>
            <a:off x="457200" y="1371600"/>
            <a:ext cx="4114800" cy="1366903"/>
          </a:xfrm>
          <a:prstGeom prst="rect">
            <a:avLst/>
          </a:prstGeom>
          <a:solidFill>
            <a:srgbClr val="2B2B45"/>
          </a:solidFill>
          <a:ln/>
        </p:spPr>
      </p:sp>
      <p:sp>
        <p:nvSpPr>
          <p:cNvPr id="8" name="Shape 6"/>
          <p:cNvSpPr/>
          <p:nvPr/>
        </p:nvSpPr>
        <p:spPr>
          <a:xfrm>
            <a:off x="4754880" y="1371600"/>
            <a:ext cx="4114800" cy="2560320"/>
          </a:xfrm>
          <a:prstGeom prst="rect">
            <a:avLst/>
          </a:prstGeom>
          <a:solidFill>
            <a:srgbClr val="2B2B45"/>
          </a:solidFill>
          <a:ln/>
        </p:spPr>
      </p:sp>
      <p:sp>
        <p:nvSpPr>
          <p:cNvPr id="10" name="Shape 8"/>
          <p:cNvSpPr/>
          <p:nvPr/>
        </p:nvSpPr>
        <p:spPr>
          <a:xfrm>
            <a:off x="457200" y="2850924"/>
            <a:ext cx="4114800" cy="1903956"/>
          </a:xfrm>
          <a:prstGeom prst="rect">
            <a:avLst/>
          </a:prstGeom>
          <a:solidFill>
            <a:srgbClr val="2B2B45"/>
          </a:solidFill>
          <a:ln/>
        </p:spPr>
      </p:sp>
      <p:sp>
        <p:nvSpPr>
          <p:cNvPr id="12" name="Text 10"/>
          <p:cNvSpPr/>
          <p:nvPr/>
        </p:nvSpPr>
        <p:spPr>
          <a:xfrm>
            <a:off x="4754880" y="4297680"/>
            <a:ext cx="4114800" cy="365760"/>
          </a:xfrm>
          <a:prstGeom prst="rect">
            <a:avLst/>
          </a:prstGeom>
          <a:noFill/>
          <a:ln/>
        </p:spPr>
        <p:txBody>
          <a:bodyPr wrap="square" lIns="0" tIns="0" rIns="0" bIns="0" rtlCol="0" anchor="ctr"/>
          <a:lstStyle/>
          <a:p>
            <a:pPr marL="0" indent="0">
              <a:buNone/>
            </a:pPr>
            <a:r>
              <a:rPr lang="en-US" sz="1200" dirty="0">
                <a:solidFill>
                  <a:srgbClr val="F5A623"/>
                </a:solidFill>
                <a:latin typeface="Calibri" pitchFamily="34" charset="0"/>
                <a:ea typeface="Calibri" pitchFamily="34" charset="-122"/>
                <a:cs typeface="Calibri" pitchFamily="34" charset="-120"/>
              </a:rPr>
              <a:t>💡 テストでは InMemory に差し替え → DB 不要で高速</a:t>
            </a:r>
            <a:endParaRPr lang="en-US" sz="1200" dirty="0"/>
          </a:p>
        </p:txBody>
      </p:sp>
      <p:sp>
        <p:nvSpPr>
          <p:cNvPr id="29" name="Text 5">
            <a:extLst>
              <a:ext uri="{FF2B5EF4-FFF2-40B4-BE49-F238E27FC236}">
                <a16:creationId xmlns:a16="http://schemas.microsoft.com/office/drawing/2014/main" id="{FB06014D-EAF9-82E6-52D1-0612CB2FF249}"/>
              </a:ext>
            </a:extLst>
          </p:cNvPr>
          <p:cNvSpPr/>
          <p:nvPr/>
        </p:nvSpPr>
        <p:spPr>
          <a:xfrm>
            <a:off x="594360" y="1463040"/>
            <a:ext cx="3840480" cy="1192082"/>
          </a:xfrm>
          <a:prstGeom prst="rect">
            <a:avLst/>
          </a:prstGeom>
          <a:noFill/>
          <a:ln/>
        </p:spPr>
        <p:txBody>
          <a:bodyPr wrap="square" lIns="0" tIns="0" rIns="0" bIns="0" rtlCol="0" anchor="t"/>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None/>
            </a:pPr>
            <a:r>
              <a:rPr lang="en-US" sz="1100">
                <a:solidFill>
                  <a:srgbClr val="CCCCCC"/>
                </a:solidFill>
                <a:highlight>
                  <a:srgbClr val="1F1F1F"/>
                </a:highlight>
                <a:latin typeface="Consolas"/>
                <a:ea typeface="Consolas" pitchFamily="34" charset="-122"/>
                <a:cs typeface="Consolas" pitchFamily="34" charset="-120"/>
              </a:rPr>
              <a:t>#[async_trait]</a:t>
            </a:r>
            <a:endParaRPr lang="en-US">
              <a:solidFill>
                <a:srgbClr val="CCCCCC"/>
              </a:solidFill>
              <a:highlight>
                <a:srgbClr val="1F1F1F"/>
              </a:highlight>
            </a:endParaRPr>
          </a:p>
          <a:p>
            <a:r>
              <a:rPr lang="en-US" sz="1100" dirty="0">
                <a:solidFill>
                  <a:srgbClr val="569CD6"/>
                </a:solidFill>
                <a:highlight>
                  <a:srgbClr val="1F1F1F"/>
                </a:highlight>
                <a:latin typeface="Consolas"/>
                <a:ea typeface="Consolas" pitchFamily="34" charset="-122"/>
                <a:cs typeface="Consolas" pitchFamily="34" charset="-120"/>
              </a:rPr>
              <a:t>trait</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err="1">
                <a:solidFill>
                  <a:srgbClr val="4EC9B0"/>
                </a:solidFill>
                <a:highlight>
                  <a:srgbClr val="1F1F1F"/>
                </a:highlight>
                <a:latin typeface="Consolas"/>
                <a:ea typeface="Consolas" pitchFamily="34" charset="-122"/>
                <a:cs typeface="Consolas" pitchFamily="34" charset="-120"/>
              </a:rPr>
              <a:t>UserRepository</a:t>
            </a:r>
            <a:r>
              <a:rPr lang="en-US" sz="1100" dirty="0">
                <a:solidFill>
                  <a:srgbClr val="D4D4D4"/>
                </a:solidFill>
                <a:highlight>
                  <a:srgbClr val="1F1F1F"/>
                </a:highlight>
                <a:latin typeface="Consolas"/>
                <a:ea typeface="Consolas" pitchFamily="34" charset="-122"/>
                <a:cs typeface="Consolas" pitchFamily="34" charset="-120"/>
              </a:rPr>
              <a:t>:</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a:solidFill>
                  <a:srgbClr val="4EC9B0"/>
                </a:solidFill>
                <a:highlight>
                  <a:srgbClr val="1F1F1F"/>
                </a:highlight>
                <a:latin typeface="Consolas"/>
                <a:ea typeface="Consolas" pitchFamily="34" charset="-122"/>
                <a:cs typeface="Consolas" pitchFamily="34" charset="-120"/>
              </a:rPr>
              <a:t>Send</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a:solidFill>
                  <a:srgbClr val="D4D4D4"/>
                </a:solidFill>
                <a:highlight>
                  <a:srgbClr val="1F1F1F"/>
                </a:highlight>
                <a:latin typeface="Consolas"/>
                <a:ea typeface="Consolas" pitchFamily="34" charset="-122"/>
                <a:cs typeface="Consolas" pitchFamily="34" charset="-120"/>
              </a:rPr>
              <a:t>+</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a:solidFill>
                  <a:srgbClr val="4EC9B0"/>
                </a:solidFill>
                <a:highlight>
                  <a:srgbClr val="1F1F1F"/>
                </a:highlight>
                <a:latin typeface="Consolas"/>
                <a:ea typeface="Consolas" pitchFamily="34" charset="-122"/>
                <a:cs typeface="Consolas" pitchFamily="34" charset="-120"/>
              </a:rPr>
              <a:t>Sync</a:t>
            </a:r>
            <a:r>
              <a:rPr lang="en-US" sz="1100" dirty="0">
                <a:solidFill>
                  <a:srgbClr val="CCCCCC"/>
                </a:solidFill>
                <a:highlight>
                  <a:srgbClr val="1F1F1F"/>
                </a:highlight>
                <a:latin typeface="Consolas"/>
                <a:ea typeface="Consolas" pitchFamily="34" charset="-122"/>
                <a:cs typeface="Consolas" pitchFamily="34" charset="-120"/>
              </a:rPr>
              <a:t> {</a:t>
            </a:r>
            <a:endParaRPr lang="en-US" sz="1100" dirty="0">
              <a:solidFill>
                <a:srgbClr val="CCCCCC"/>
              </a:solidFill>
              <a:highlight>
                <a:srgbClr val="1F1F1F"/>
              </a:highlight>
              <a:latin typeface="Consolas"/>
              <a:ea typeface="Calibri"/>
              <a:cs typeface="Calibri"/>
            </a:endParaRPr>
          </a:p>
          <a:p>
            <a:r>
              <a:rPr lang="en-US" sz="1100" dirty="0">
                <a:solidFill>
                  <a:srgbClr val="CCCCCC"/>
                </a:solidFill>
                <a:highlight>
                  <a:srgbClr val="1F1F1F"/>
                </a:highlight>
                <a:latin typeface="Consolas"/>
                <a:ea typeface="Consolas" pitchFamily="34" charset="-122"/>
                <a:cs typeface="Consolas" pitchFamily="34" charset="-120"/>
              </a:rPr>
              <a:t>    </a:t>
            </a:r>
            <a:r>
              <a:rPr lang="en-US" sz="1100" dirty="0">
                <a:solidFill>
                  <a:srgbClr val="569CD6"/>
                </a:solidFill>
                <a:highlight>
                  <a:srgbClr val="1F1F1F"/>
                </a:highlight>
                <a:latin typeface="Consolas"/>
                <a:ea typeface="Consolas" pitchFamily="34" charset="-122"/>
                <a:cs typeface="Consolas" pitchFamily="34" charset="-120"/>
              </a:rPr>
              <a:t>async</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err="1">
                <a:solidFill>
                  <a:srgbClr val="569CD6"/>
                </a:solidFill>
                <a:highlight>
                  <a:srgbClr val="1F1F1F"/>
                </a:highlight>
                <a:latin typeface="Consolas"/>
                <a:ea typeface="Consolas" pitchFamily="34" charset="-122"/>
                <a:cs typeface="Consolas" pitchFamily="34" charset="-120"/>
              </a:rPr>
              <a:t>fn</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err="1">
                <a:solidFill>
                  <a:srgbClr val="DCDCAA"/>
                </a:solidFill>
                <a:highlight>
                  <a:srgbClr val="1F1F1F"/>
                </a:highlight>
                <a:latin typeface="Consolas"/>
                <a:ea typeface="Consolas" pitchFamily="34" charset="-122"/>
                <a:cs typeface="Consolas" pitchFamily="34" charset="-120"/>
              </a:rPr>
              <a:t>find_by_id</a:t>
            </a:r>
            <a:r>
              <a:rPr lang="en-US" sz="1100" dirty="0">
                <a:solidFill>
                  <a:srgbClr val="CCCCCC"/>
                </a:solidFill>
                <a:highlight>
                  <a:srgbClr val="1F1F1F"/>
                </a:highlight>
                <a:latin typeface="Consolas"/>
                <a:ea typeface="Consolas" pitchFamily="34" charset="-122"/>
                <a:cs typeface="Consolas" pitchFamily="34" charset="-120"/>
              </a:rPr>
              <a:t>(</a:t>
            </a:r>
            <a:r>
              <a:rPr lang="en-US" sz="1100" dirty="0">
                <a:solidFill>
                  <a:srgbClr val="D4D4D4"/>
                </a:solidFill>
                <a:highlight>
                  <a:srgbClr val="1F1F1F"/>
                </a:highlight>
                <a:latin typeface="Consolas"/>
                <a:ea typeface="Consolas" pitchFamily="34" charset="-122"/>
                <a:cs typeface="Consolas" pitchFamily="34" charset="-120"/>
              </a:rPr>
              <a:t>&amp;</a:t>
            </a:r>
            <a:r>
              <a:rPr lang="en-US" sz="1100" dirty="0">
                <a:solidFill>
                  <a:srgbClr val="569CD6"/>
                </a:solidFill>
                <a:highlight>
                  <a:srgbClr val="1F1F1F"/>
                </a:highlight>
                <a:latin typeface="Consolas"/>
                <a:ea typeface="Consolas" pitchFamily="34" charset="-122"/>
                <a:cs typeface="Consolas" pitchFamily="34" charset="-120"/>
              </a:rPr>
              <a:t>self</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a:solidFill>
                  <a:srgbClr val="9CDCFE"/>
                </a:solidFill>
                <a:highlight>
                  <a:srgbClr val="1F1F1F"/>
                </a:highlight>
                <a:latin typeface="Consolas"/>
                <a:ea typeface="Consolas" pitchFamily="34" charset="-122"/>
                <a:cs typeface="Consolas" pitchFamily="34" charset="-120"/>
              </a:rPr>
              <a:t>id</a:t>
            </a:r>
            <a:r>
              <a:rPr lang="en-US" sz="1100" dirty="0">
                <a:solidFill>
                  <a:srgbClr val="D4D4D4"/>
                </a:solidFill>
                <a:highlight>
                  <a:srgbClr val="1F1F1F"/>
                </a:highlight>
                <a:latin typeface="Consolas"/>
                <a:ea typeface="Consolas" pitchFamily="34" charset="-122"/>
                <a:cs typeface="Consolas" pitchFamily="34" charset="-120"/>
              </a:rPr>
              <a:t>:</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a:solidFill>
                  <a:srgbClr val="4EC9B0"/>
                </a:solidFill>
                <a:highlight>
                  <a:srgbClr val="1F1F1F"/>
                </a:highlight>
                <a:latin typeface="Consolas"/>
                <a:ea typeface="Consolas" pitchFamily="34" charset="-122"/>
                <a:cs typeface="Consolas" pitchFamily="34" charset="-120"/>
              </a:rPr>
              <a:t>i64</a:t>
            </a:r>
            <a:r>
              <a:rPr lang="en-US" sz="1100" dirty="0">
                <a:solidFill>
                  <a:srgbClr val="CCCCCC"/>
                </a:solidFill>
                <a:highlight>
                  <a:srgbClr val="1F1F1F"/>
                </a:highlight>
                <a:latin typeface="Consolas"/>
                <a:ea typeface="Consolas" pitchFamily="34" charset="-122"/>
                <a:cs typeface="Consolas" pitchFamily="34" charset="-120"/>
              </a:rPr>
              <a:t>)</a:t>
            </a:r>
            <a:endParaRPr lang="en-US" sz="1100" dirty="0">
              <a:solidFill>
                <a:srgbClr val="CCCCCC"/>
              </a:solidFill>
              <a:highlight>
                <a:srgbClr val="1F1F1F"/>
              </a:highlight>
              <a:latin typeface="Consolas"/>
              <a:ea typeface="Calibri"/>
              <a:cs typeface="Calibri"/>
            </a:endParaRPr>
          </a:p>
          <a:p>
            <a:r>
              <a:rPr lang="en-US" sz="1100" dirty="0">
                <a:solidFill>
                  <a:srgbClr val="CCCCCC"/>
                </a:solidFill>
                <a:highlight>
                  <a:srgbClr val="1F1F1F"/>
                </a:highlight>
                <a:latin typeface="Consolas"/>
                <a:ea typeface="Consolas" pitchFamily="34" charset="-122"/>
                <a:cs typeface="Consolas" pitchFamily="34" charset="-120"/>
              </a:rPr>
              <a:t>     </a:t>
            </a:r>
            <a:r>
              <a:rPr lang="en-US" sz="1100">
                <a:solidFill>
                  <a:srgbClr val="D4D4D4"/>
                </a:solidFill>
                <a:highlight>
                  <a:srgbClr val="1F1F1F"/>
                </a:highlight>
                <a:latin typeface="Consolas"/>
                <a:ea typeface="Consolas" pitchFamily="34" charset="-122"/>
                <a:cs typeface="Consolas" pitchFamily="34" charset="-120"/>
              </a:rPr>
              <a:t>-&gt;</a:t>
            </a:r>
            <a:r>
              <a:rPr lang="en-US" sz="1100" dirty="0">
                <a:solidFill>
                  <a:srgbClr val="CCCCCC"/>
                </a:solidFill>
                <a:highlight>
                  <a:srgbClr val="1F1F1F"/>
                </a:highlight>
                <a:latin typeface="Consolas"/>
                <a:ea typeface="Consolas" pitchFamily="34" charset="-122"/>
                <a:cs typeface="Consolas" pitchFamily="34" charset="-120"/>
              </a:rPr>
              <a:t> </a:t>
            </a:r>
            <a:r>
              <a:rPr lang="en-US" sz="1100">
                <a:solidFill>
                  <a:srgbClr val="4EC9B0"/>
                </a:solidFill>
                <a:highlight>
                  <a:srgbClr val="1F1F1F"/>
                </a:highlight>
                <a:latin typeface="Consolas"/>
                <a:ea typeface="Consolas" pitchFamily="34" charset="-122"/>
                <a:cs typeface="Consolas" pitchFamily="34" charset="-120"/>
              </a:rPr>
              <a:t>Result</a:t>
            </a:r>
            <a:r>
              <a:rPr lang="en-US" sz="1100">
                <a:solidFill>
                  <a:srgbClr val="CCCCCC"/>
                </a:solidFill>
                <a:highlight>
                  <a:srgbClr val="1F1F1F"/>
                </a:highlight>
                <a:latin typeface="Consolas"/>
                <a:ea typeface="Consolas" pitchFamily="34" charset="-122"/>
                <a:cs typeface="Consolas" pitchFamily="34" charset="-120"/>
              </a:rPr>
              <a:t>&lt;</a:t>
            </a:r>
            <a:r>
              <a:rPr lang="en-US" sz="1100">
                <a:solidFill>
                  <a:srgbClr val="4EC9B0"/>
                </a:solidFill>
                <a:highlight>
                  <a:srgbClr val="1F1F1F"/>
                </a:highlight>
                <a:latin typeface="Consolas"/>
                <a:ea typeface="Consolas" pitchFamily="34" charset="-122"/>
                <a:cs typeface="Consolas" pitchFamily="34" charset="-120"/>
              </a:rPr>
              <a:t>User</a:t>
            </a:r>
            <a:r>
              <a:rPr lang="en-US" sz="1100">
                <a:solidFill>
                  <a:srgbClr val="CCCCCC"/>
                </a:solidFill>
                <a:highlight>
                  <a:srgbClr val="1F1F1F"/>
                </a:highlight>
                <a:latin typeface="Consolas"/>
                <a:ea typeface="Consolas" pitchFamily="34" charset="-122"/>
                <a:cs typeface="Consolas" pitchFamily="34" charset="-120"/>
              </a:rPr>
              <a:t>&gt;;</a:t>
            </a:r>
            <a:endParaRPr lang="en-US" sz="1100">
              <a:solidFill>
                <a:srgbClr val="CCCCCC"/>
              </a:solidFill>
              <a:highlight>
                <a:srgbClr val="1F1F1F"/>
              </a:highlight>
              <a:latin typeface="Consolas"/>
              <a:ea typeface="Calibri"/>
              <a:cs typeface="Calibri"/>
            </a:endParaRPr>
          </a:p>
          <a:p>
            <a:r>
              <a:rPr lang="en-US" sz="1100" dirty="0">
                <a:solidFill>
                  <a:srgbClr val="CCCCCC"/>
                </a:solidFill>
                <a:highlight>
                  <a:srgbClr val="1F1F1F"/>
                </a:highlight>
                <a:latin typeface="Consolas"/>
                <a:ea typeface="Consolas" pitchFamily="34" charset="-122"/>
                <a:cs typeface="Consolas" pitchFamily="34" charset="-120"/>
              </a:rPr>
              <a:t>    </a:t>
            </a:r>
            <a:r>
              <a:rPr lang="en-US" sz="1100" dirty="0">
                <a:solidFill>
                  <a:srgbClr val="569CD6"/>
                </a:solidFill>
                <a:highlight>
                  <a:srgbClr val="1F1F1F"/>
                </a:highlight>
                <a:latin typeface="Consolas"/>
                <a:ea typeface="Consolas" pitchFamily="34" charset="-122"/>
                <a:cs typeface="Consolas" pitchFamily="34" charset="-120"/>
              </a:rPr>
              <a:t>async</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err="1">
                <a:solidFill>
                  <a:srgbClr val="569CD6"/>
                </a:solidFill>
                <a:highlight>
                  <a:srgbClr val="1F1F1F"/>
                </a:highlight>
                <a:latin typeface="Consolas"/>
                <a:ea typeface="Consolas" pitchFamily="34" charset="-122"/>
                <a:cs typeface="Consolas" pitchFamily="34" charset="-120"/>
              </a:rPr>
              <a:t>fn</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a:solidFill>
                  <a:srgbClr val="DCDCAA"/>
                </a:solidFill>
                <a:highlight>
                  <a:srgbClr val="1F1F1F"/>
                </a:highlight>
                <a:latin typeface="Consolas"/>
                <a:ea typeface="Consolas" pitchFamily="34" charset="-122"/>
                <a:cs typeface="Consolas" pitchFamily="34" charset="-120"/>
              </a:rPr>
              <a:t>create</a:t>
            </a:r>
            <a:r>
              <a:rPr lang="en-US" sz="1100" dirty="0">
                <a:solidFill>
                  <a:srgbClr val="CCCCCC"/>
                </a:solidFill>
                <a:highlight>
                  <a:srgbClr val="1F1F1F"/>
                </a:highlight>
                <a:latin typeface="Consolas"/>
                <a:ea typeface="Consolas" pitchFamily="34" charset="-122"/>
                <a:cs typeface="Consolas" pitchFamily="34" charset="-120"/>
              </a:rPr>
              <a:t>(</a:t>
            </a:r>
            <a:r>
              <a:rPr lang="en-US" sz="1100" dirty="0">
                <a:solidFill>
                  <a:srgbClr val="D4D4D4"/>
                </a:solidFill>
                <a:highlight>
                  <a:srgbClr val="1F1F1F"/>
                </a:highlight>
                <a:latin typeface="Consolas"/>
                <a:ea typeface="Consolas" pitchFamily="34" charset="-122"/>
                <a:cs typeface="Consolas" pitchFamily="34" charset="-120"/>
              </a:rPr>
              <a:t>&amp;</a:t>
            </a:r>
            <a:r>
              <a:rPr lang="en-US" sz="1100" dirty="0">
                <a:solidFill>
                  <a:srgbClr val="569CD6"/>
                </a:solidFill>
                <a:highlight>
                  <a:srgbClr val="1F1F1F"/>
                </a:highlight>
                <a:latin typeface="Consolas"/>
                <a:ea typeface="Consolas" pitchFamily="34" charset="-122"/>
                <a:cs typeface="Consolas" pitchFamily="34" charset="-120"/>
              </a:rPr>
              <a:t>self</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a:solidFill>
                  <a:srgbClr val="9CDCFE"/>
                </a:solidFill>
                <a:highlight>
                  <a:srgbClr val="1F1F1F"/>
                </a:highlight>
                <a:latin typeface="Consolas"/>
                <a:ea typeface="Consolas" pitchFamily="34" charset="-122"/>
                <a:cs typeface="Consolas" pitchFamily="34" charset="-120"/>
              </a:rPr>
              <a:t>name</a:t>
            </a:r>
            <a:r>
              <a:rPr lang="en-US" sz="1100" dirty="0">
                <a:solidFill>
                  <a:srgbClr val="D4D4D4"/>
                </a:solidFill>
                <a:highlight>
                  <a:srgbClr val="1F1F1F"/>
                </a:highlight>
                <a:latin typeface="Consolas"/>
                <a:ea typeface="Consolas" pitchFamily="34" charset="-122"/>
                <a:cs typeface="Consolas" pitchFamily="34" charset="-120"/>
              </a:rPr>
              <a:t>:</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a:solidFill>
                  <a:srgbClr val="D4D4D4"/>
                </a:solidFill>
                <a:highlight>
                  <a:srgbClr val="1F1F1F"/>
                </a:highlight>
                <a:latin typeface="Consolas"/>
                <a:ea typeface="Consolas" pitchFamily="34" charset="-122"/>
                <a:cs typeface="Consolas" pitchFamily="34" charset="-120"/>
              </a:rPr>
              <a:t>&amp;</a:t>
            </a:r>
            <a:r>
              <a:rPr lang="en-US" sz="1100" dirty="0">
                <a:solidFill>
                  <a:srgbClr val="4EC9B0"/>
                </a:solidFill>
                <a:highlight>
                  <a:srgbClr val="1F1F1F"/>
                </a:highlight>
                <a:latin typeface="Consolas"/>
                <a:ea typeface="Consolas" pitchFamily="34" charset="-122"/>
                <a:cs typeface="Consolas" pitchFamily="34" charset="-120"/>
              </a:rPr>
              <a:t>str</a:t>
            </a:r>
            <a:r>
              <a:rPr lang="en-US" sz="1100" dirty="0">
                <a:solidFill>
                  <a:srgbClr val="CCCCCC"/>
                </a:solidFill>
                <a:highlight>
                  <a:srgbClr val="1F1F1F"/>
                </a:highlight>
                <a:latin typeface="Consolas"/>
                <a:ea typeface="Consolas" pitchFamily="34" charset="-122"/>
                <a:cs typeface="Consolas" pitchFamily="34" charset="-120"/>
              </a:rPr>
              <a:t>)</a:t>
            </a:r>
            <a:endParaRPr lang="en-US" sz="1100" dirty="0">
              <a:solidFill>
                <a:srgbClr val="CCCCCC"/>
              </a:solidFill>
              <a:highlight>
                <a:srgbClr val="1F1F1F"/>
              </a:highlight>
              <a:latin typeface="Consolas"/>
              <a:ea typeface="Calibri"/>
              <a:cs typeface="Calibri"/>
            </a:endParaRPr>
          </a:p>
          <a:p>
            <a:r>
              <a:rPr lang="en-US" sz="1100" dirty="0">
                <a:solidFill>
                  <a:srgbClr val="CCCCCC"/>
                </a:solidFill>
                <a:highlight>
                  <a:srgbClr val="1F1F1F"/>
                </a:highlight>
                <a:latin typeface="Consolas"/>
                <a:ea typeface="Consolas" pitchFamily="34" charset="-122"/>
                <a:cs typeface="Consolas" pitchFamily="34" charset="-120"/>
              </a:rPr>
              <a:t>     </a:t>
            </a:r>
            <a:r>
              <a:rPr lang="en-US" sz="1100">
                <a:solidFill>
                  <a:srgbClr val="D4D4D4"/>
                </a:solidFill>
                <a:highlight>
                  <a:srgbClr val="1F1F1F"/>
                </a:highlight>
                <a:latin typeface="Consolas"/>
                <a:ea typeface="Consolas" pitchFamily="34" charset="-122"/>
                <a:cs typeface="Consolas" pitchFamily="34" charset="-120"/>
              </a:rPr>
              <a:t>-&gt;</a:t>
            </a:r>
            <a:r>
              <a:rPr lang="en-US" sz="1100" dirty="0">
                <a:solidFill>
                  <a:srgbClr val="CCCCCC"/>
                </a:solidFill>
                <a:highlight>
                  <a:srgbClr val="1F1F1F"/>
                </a:highlight>
                <a:latin typeface="Consolas"/>
                <a:ea typeface="Consolas" pitchFamily="34" charset="-122"/>
                <a:cs typeface="Consolas" pitchFamily="34" charset="-120"/>
              </a:rPr>
              <a:t> </a:t>
            </a:r>
            <a:r>
              <a:rPr lang="en-US" sz="1100">
                <a:solidFill>
                  <a:srgbClr val="4EC9B0"/>
                </a:solidFill>
                <a:highlight>
                  <a:srgbClr val="1F1F1F"/>
                </a:highlight>
                <a:latin typeface="Consolas"/>
                <a:ea typeface="Consolas" pitchFamily="34" charset="-122"/>
                <a:cs typeface="Consolas" pitchFamily="34" charset="-120"/>
              </a:rPr>
              <a:t>Result</a:t>
            </a:r>
            <a:r>
              <a:rPr lang="en-US" sz="1100">
                <a:solidFill>
                  <a:srgbClr val="CCCCCC"/>
                </a:solidFill>
                <a:highlight>
                  <a:srgbClr val="1F1F1F"/>
                </a:highlight>
                <a:latin typeface="Consolas"/>
                <a:ea typeface="Consolas" pitchFamily="34" charset="-122"/>
                <a:cs typeface="Consolas" pitchFamily="34" charset="-120"/>
              </a:rPr>
              <a:t>&lt;</a:t>
            </a:r>
            <a:r>
              <a:rPr lang="en-US" sz="1100">
                <a:solidFill>
                  <a:srgbClr val="4EC9B0"/>
                </a:solidFill>
                <a:highlight>
                  <a:srgbClr val="1F1F1F"/>
                </a:highlight>
                <a:latin typeface="Consolas"/>
                <a:ea typeface="Consolas" pitchFamily="34" charset="-122"/>
                <a:cs typeface="Consolas" pitchFamily="34" charset="-120"/>
              </a:rPr>
              <a:t>User</a:t>
            </a:r>
            <a:r>
              <a:rPr lang="en-US" sz="1100">
                <a:solidFill>
                  <a:srgbClr val="CCCCCC"/>
                </a:solidFill>
                <a:highlight>
                  <a:srgbClr val="1F1F1F"/>
                </a:highlight>
                <a:latin typeface="Consolas"/>
                <a:ea typeface="Consolas" pitchFamily="34" charset="-122"/>
                <a:cs typeface="Consolas" pitchFamily="34" charset="-120"/>
              </a:rPr>
              <a:t>&gt;;</a:t>
            </a:r>
            <a:endParaRPr lang="en-US" sz="1100">
              <a:solidFill>
                <a:srgbClr val="CCCCCC"/>
              </a:solidFill>
              <a:highlight>
                <a:srgbClr val="1F1F1F"/>
              </a:highlight>
              <a:latin typeface="Consolas"/>
              <a:ea typeface="Calibri"/>
              <a:cs typeface="Calibri"/>
            </a:endParaRPr>
          </a:p>
          <a:p>
            <a:r>
              <a:rPr lang="en-US" sz="1100">
                <a:solidFill>
                  <a:srgbClr val="CCCCCC"/>
                </a:solidFill>
                <a:highlight>
                  <a:srgbClr val="1F1F1F"/>
                </a:highlight>
                <a:latin typeface="Consolas"/>
                <a:ea typeface="Consolas" pitchFamily="34" charset="-122"/>
                <a:cs typeface="Consolas" pitchFamily="34" charset="-120"/>
              </a:rPr>
              <a:t>}</a:t>
            </a:r>
            <a:endParaRPr lang="en-US">
              <a:solidFill>
                <a:srgbClr val="CCCCCC"/>
              </a:solidFill>
              <a:highlight>
                <a:srgbClr val="1F1F1F"/>
              </a:highlight>
            </a:endParaRPr>
          </a:p>
          <a:p>
            <a:pPr>
              <a:spcAft>
                <a:spcPts val="200"/>
              </a:spcAft>
            </a:pPr>
            <a:endParaRPr lang="en-US" sz="1100" dirty="0">
              <a:solidFill>
                <a:srgbClr val="F0EDE5"/>
              </a:solidFill>
              <a:latin typeface="Consolas"/>
              <a:ea typeface="Calibri"/>
              <a:cs typeface="Calibri"/>
            </a:endParaRPr>
          </a:p>
        </p:txBody>
      </p:sp>
      <p:sp>
        <p:nvSpPr>
          <p:cNvPr id="30" name="Text 9">
            <a:extLst>
              <a:ext uri="{FF2B5EF4-FFF2-40B4-BE49-F238E27FC236}">
                <a16:creationId xmlns:a16="http://schemas.microsoft.com/office/drawing/2014/main" id="{32333387-AE00-E549-8C3F-85FF5C35CBF3}"/>
              </a:ext>
            </a:extLst>
          </p:cNvPr>
          <p:cNvSpPr/>
          <p:nvPr/>
        </p:nvSpPr>
        <p:spPr>
          <a:xfrm>
            <a:off x="594360" y="3012477"/>
            <a:ext cx="3840480" cy="1466065"/>
          </a:xfrm>
          <a:prstGeom prst="rect">
            <a:avLst/>
          </a:prstGeom>
          <a:noFill/>
          <a:ln/>
        </p:spPr>
        <p:txBody>
          <a:bodyPr wrap="square" lIns="0" tIns="0" rIns="0" bIns="0" rtlCol="0" anchor="t"/>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rgbClr val="6A9955"/>
                </a:solidFill>
                <a:highlight>
                  <a:srgbClr val="1F1F1F"/>
                </a:highlight>
                <a:latin typeface="Consolas"/>
              </a:rPr>
              <a:t>//</a:t>
            </a:r>
            <a:r>
              <a:rPr lang="en-US" altLang="ja-JP" sz="1100" dirty="0">
                <a:solidFill>
                  <a:srgbClr val="6A9955"/>
                </a:solidFill>
                <a:highlight>
                  <a:srgbClr val="1F1F1F"/>
                </a:highlight>
                <a:latin typeface="Consolas"/>
                <a:ea typeface="游ゴシック"/>
              </a:rPr>
              <a:t> </a:t>
            </a:r>
            <a:r>
              <a:rPr lang="ja-JP" altLang="en-US" sz="1100" dirty="0">
                <a:solidFill>
                  <a:srgbClr val="6A9955"/>
                </a:solidFill>
                <a:highlight>
                  <a:srgbClr val="1F1F1F"/>
                </a:highlight>
                <a:latin typeface="Consolas"/>
                <a:ea typeface="游ゴシック"/>
              </a:rPr>
              <a:t>テスト</a:t>
            </a:r>
            <a:r>
              <a:rPr lang="en-US" sz="1100" dirty="0">
                <a:solidFill>
                  <a:srgbClr val="6A9955"/>
                </a:solidFill>
                <a:highlight>
                  <a:srgbClr val="1F1F1F"/>
                </a:highlight>
                <a:latin typeface="Consolas"/>
              </a:rPr>
              <a:t>: </a:t>
            </a:r>
            <a:r>
              <a:rPr lang="en-US" sz="1100" dirty="0" err="1">
                <a:solidFill>
                  <a:srgbClr val="6A9955"/>
                </a:solidFill>
                <a:highlight>
                  <a:srgbClr val="1F1F1F"/>
                </a:highlight>
                <a:latin typeface="Consolas"/>
              </a:rPr>
              <a:t>InMemory</a:t>
            </a:r>
            <a:endParaRPr lang="en-US" dirty="0" err="1"/>
          </a:p>
          <a:p>
            <a:pPr>
              <a:buNone/>
            </a:pPr>
            <a:r>
              <a:rPr lang="en-US" sz="1100" dirty="0">
                <a:solidFill>
                  <a:srgbClr val="569CD6"/>
                </a:solidFill>
                <a:highlight>
                  <a:srgbClr val="1F1F1F"/>
                </a:highlight>
                <a:latin typeface="Consolas"/>
                <a:ea typeface="Consolas" pitchFamily="34" charset="-122"/>
                <a:cs typeface="Consolas" pitchFamily="34" charset="-120"/>
              </a:rPr>
              <a:t>struct</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err="1">
                <a:solidFill>
                  <a:srgbClr val="4EC9B0"/>
                </a:solidFill>
                <a:highlight>
                  <a:srgbClr val="1F1F1F"/>
                </a:highlight>
                <a:latin typeface="Consolas"/>
                <a:ea typeface="Consolas" pitchFamily="34" charset="-122"/>
                <a:cs typeface="Consolas" pitchFamily="34" charset="-120"/>
              </a:rPr>
              <a:t>InMemoryUserRepo</a:t>
            </a:r>
            <a:r>
              <a:rPr lang="en-US" sz="1100" dirty="0">
                <a:solidFill>
                  <a:srgbClr val="CCCCCC"/>
                </a:solidFill>
                <a:highlight>
                  <a:srgbClr val="1F1F1F"/>
                </a:highlight>
                <a:latin typeface="Consolas"/>
                <a:ea typeface="Consolas" pitchFamily="34" charset="-122"/>
                <a:cs typeface="Consolas" pitchFamily="34" charset="-120"/>
              </a:rPr>
              <a:t> {</a:t>
            </a:r>
            <a:endParaRPr lang="en-US" dirty="0">
              <a:solidFill>
                <a:srgbClr val="CCCCCC"/>
              </a:solidFill>
              <a:highlight>
                <a:srgbClr val="1F1F1F"/>
              </a:highlight>
            </a:endParaRPr>
          </a:p>
          <a:p>
            <a:r>
              <a:rPr lang="en-US" sz="1100" dirty="0">
                <a:solidFill>
                  <a:srgbClr val="CCCCCC"/>
                </a:solidFill>
                <a:highlight>
                  <a:srgbClr val="1F1F1F"/>
                </a:highlight>
                <a:latin typeface="Consolas"/>
                <a:ea typeface="Consolas" pitchFamily="34" charset="-122"/>
                <a:cs typeface="Consolas" pitchFamily="34" charset="-120"/>
              </a:rPr>
              <a:t>    </a:t>
            </a:r>
            <a:r>
              <a:rPr lang="en-US" sz="1100" dirty="0">
                <a:solidFill>
                  <a:srgbClr val="9CDCFE"/>
                </a:solidFill>
                <a:highlight>
                  <a:srgbClr val="1F1F1F"/>
                </a:highlight>
                <a:latin typeface="Consolas"/>
                <a:ea typeface="Consolas" pitchFamily="34" charset="-122"/>
                <a:cs typeface="Consolas" pitchFamily="34" charset="-120"/>
              </a:rPr>
              <a:t>users</a:t>
            </a:r>
            <a:r>
              <a:rPr lang="en-US" sz="1100" dirty="0">
                <a:solidFill>
                  <a:srgbClr val="D4D4D4"/>
                </a:solidFill>
                <a:highlight>
                  <a:srgbClr val="1F1F1F"/>
                </a:highlight>
                <a:latin typeface="Consolas"/>
                <a:ea typeface="Consolas" pitchFamily="34" charset="-122"/>
                <a:cs typeface="Consolas" pitchFamily="34" charset="-120"/>
              </a:rPr>
              <a:t>:</a:t>
            </a:r>
            <a:r>
              <a:rPr lang="en-US" sz="1100" dirty="0">
                <a:solidFill>
                  <a:srgbClr val="CCCCCC"/>
                </a:solidFill>
                <a:highlight>
                  <a:srgbClr val="1F1F1F"/>
                </a:highlight>
                <a:latin typeface="Consolas"/>
                <a:ea typeface="Consolas" pitchFamily="34" charset="-122"/>
                <a:cs typeface="Consolas" pitchFamily="34" charset="-120"/>
              </a:rPr>
              <a:t> </a:t>
            </a:r>
            <a:r>
              <a:rPr lang="en-US" sz="1100">
                <a:solidFill>
                  <a:srgbClr val="4EC9B0"/>
                </a:solidFill>
                <a:highlight>
                  <a:srgbClr val="1F1F1F"/>
                </a:highlight>
                <a:latin typeface="Consolas"/>
                <a:ea typeface="Consolas" pitchFamily="34" charset="-122"/>
                <a:cs typeface="Consolas" pitchFamily="34" charset="-120"/>
              </a:rPr>
              <a:t>Mutex</a:t>
            </a:r>
            <a:r>
              <a:rPr lang="en-US" sz="1100">
                <a:solidFill>
                  <a:srgbClr val="CCCCCC"/>
                </a:solidFill>
                <a:highlight>
                  <a:srgbClr val="1F1F1F"/>
                </a:highlight>
                <a:latin typeface="Consolas"/>
                <a:ea typeface="Consolas" pitchFamily="34" charset="-122"/>
                <a:cs typeface="Consolas" pitchFamily="34" charset="-120"/>
              </a:rPr>
              <a:t>&lt;</a:t>
            </a:r>
            <a:r>
              <a:rPr lang="en-US" sz="1100">
                <a:solidFill>
                  <a:srgbClr val="4EC9B0"/>
                </a:solidFill>
                <a:highlight>
                  <a:srgbClr val="1F1F1F"/>
                </a:highlight>
                <a:latin typeface="Consolas"/>
                <a:ea typeface="Consolas" pitchFamily="34" charset="-122"/>
                <a:cs typeface="Consolas" pitchFamily="34" charset="-120"/>
              </a:rPr>
              <a:t>Vec</a:t>
            </a:r>
            <a:r>
              <a:rPr lang="en-US" sz="1100">
                <a:solidFill>
                  <a:srgbClr val="CCCCCC"/>
                </a:solidFill>
                <a:highlight>
                  <a:srgbClr val="1F1F1F"/>
                </a:highlight>
                <a:latin typeface="Consolas"/>
                <a:ea typeface="Consolas" pitchFamily="34" charset="-122"/>
                <a:cs typeface="Consolas" pitchFamily="34" charset="-120"/>
              </a:rPr>
              <a:t>&lt;</a:t>
            </a:r>
            <a:r>
              <a:rPr lang="en-US" sz="1100">
                <a:solidFill>
                  <a:srgbClr val="4EC9B0"/>
                </a:solidFill>
                <a:highlight>
                  <a:srgbClr val="1F1F1F"/>
                </a:highlight>
                <a:latin typeface="Consolas"/>
                <a:ea typeface="Consolas" pitchFamily="34" charset="-122"/>
                <a:cs typeface="Consolas" pitchFamily="34" charset="-120"/>
              </a:rPr>
              <a:t>User</a:t>
            </a:r>
            <a:r>
              <a:rPr lang="en-US" sz="1100">
                <a:solidFill>
                  <a:srgbClr val="CCCCCC"/>
                </a:solidFill>
                <a:highlight>
                  <a:srgbClr val="1F1F1F"/>
                </a:highlight>
                <a:latin typeface="Consolas"/>
                <a:ea typeface="Consolas" pitchFamily="34" charset="-122"/>
                <a:cs typeface="Consolas" pitchFamily="34" charset="-120"/>
              </a:rPr>
              <a:t>&gt;&gt;</a:t>
            </a:r>
            <a:endParaRPr lang="en-US"/>
          </a:p>
          <a:p>
            <a:r>
              <a:rPr lang="en-US" sz="1100">
                <a:solidFill>
                  <a:srgbClr val="CCCCCC"/>
                </a:solidFill>
                <a:highlight>
                  <a:srgbClr val="1F1F1F"/>
                </a:highlight>
                <a:latin typeface="Consolas"/>
                <a:ea typeface="Consolas" pitchFamily="34" charset="-122"/>
                <a:cs typeface="Consolas" pitchFamily="34" charset="-120"/>
              </a:rPr>
              <a:t>}</a:t>
            </a:r>
            <a:endParaRPr lang="en-US">
              <a:solidFill>
                <a:srgbClr val="CCCCCC"/>
              </a:solidFill>
              <a:highlight>
                <a:srgbClr val="1F1F1F"/>
              </a:highlight>
            </a:endParaRPr>
          </a:p>
          <a:p>
            <a:pPr>
              <a:spcAft>
                <a:spcPts val="200"/>
              </a:spcAft>
            </a:pPr>
            <a:endParaRPr lang="en-US" sz="1100" dirty="0">
              <a:solidFill>
                <a:srgbClr val="F0EDE5"/>
              </a:solidFill>
              <a:latin typeface="Consolas"/>
              <a:ea typeface="Calibri"/>
              <a:cs typeface="Calibri"/>
            </a:endParaRPr>
          </a:p>
          <a:p>
            <a:pPr>
              <a:buNone/>
            </a:pPr>
            <a:r>
              <a:rPr lang="en-US" sz="1100" dirty="0" err="1">
                <a:solidFill>
                  <a:srgbClr val="569CD6"/>
                </a:solidFill>
                <a:highlight>
                  <a:srgbClr val="1F1F1F"/>
                </a:highlight>
                <a:latin typeface="Consolas"/>
                <a:ea typeface="Consolas" pitchFamily="34" charset="-122"/>
                <a:cs typeface="Consolas" pitchFamily="34" charset="-120"/>
              </a:rPr>
              <a:t>impl</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err="1">
                <a:solidFill>
                  <a:srgbClr val="4EC9B0"/>
                </a:solidFill>
                <a:highlight>
                  <a:srgbClr val="1F1F1F"/>
                </a:highlight>
                <a:latin typeface="Consolas"/>
                <a:ea typeface="Consolas" pitchFamily="34" charset="-122"/>
                <a:cs typeface="Consolas" pitchFamily="34" charset="-120"/>
              </a:rPr>
              <a:t>UserRepository</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a:solidFill>
                  <a:srgbClr val="C586C0"/>
                </a:solidFill>
                <a:highlight>
                  <a:srgbClr val="1F1F1F"/>
                </a:highlight>
                <a:latin typeface="Consolas"/>
                <a:ea typeface="Consolas" pitchFamily="34" charset="-122"/>
                <a:cs typeface="Consolas" pitchFamily="34" charset="-120"/>
              </a:rPr>
              <a:t>for</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err="1">
                <a:solidFill>
                  <a:srgbClr val="4EC9B0"/>
                </a:solidFill>
                <a:highlight>
                  <a:srgbClr val="1F1F1F"/>
                </a:highlight>
                <a:latin typeface="Consolas"/>
                <a:ea typeface="Consolas" pitchFamily="34" charset="-122"/>
                <a:cs typeface="Consolas" pitchFamily="34" charset="-120"/>
              </a:rPr>
              <a:t>InMemoryUserRepo</a:t>
            </a:r>
            <a:r>
              <a:rPr lang="en-US" sz="1100" dirty="0">
                <a:solidFill>
                  <a:srgbClr val="CCCCCC"/>
                </a:solidFill>
                <a:highlight>
                  <a:srgbClr val="1F1F1F"/>
                </a:highlight>
                <a:latin typeface="Consolas"/>
                <a:ea typeface="Consolas" pitchFamily="34" charset="-122"/>
                <a:cs typeface="Consolas" pitchFamily="34" charset="-120"/>
              </a:rPr>
              <a:t> {</a:t>
            </a:r>
            <a:endParaRPr lang="en-US" dirty="0">
              <a:solidFill>
                <a:srgbClr val="CCCCCC"/>
              </a:solidFill>
              <a:highlight>
                <a:srgbClr val="1F1F1F"/>
              </a:highlight>
            </a:endParaRPr>
          </a:p>
          <a:p>
            <a:pPr>
              <a:spcAft>
                <a:spcPts val="200"/>
              </a:spcAft>
            </a:pPr>
            <a:r>
              <a:rPr lang="en-US" sz="1100" dirty="0">
                <a:solidFill>
                  <a:srgbClr val="F0EDE5"/>
                </a:solidFill>
                <a:latin typeface="Consolas"/>
                <a:ea typeface="Consolas" pitchFamily="34" charset="-122"/>
                <a:cs typeface="Consolas" pitchFamily="34" charset="-120"/>
              </a:rPr>
              <a:t>    </a:t>
            </a:r>
            <a:r>
              <a:rPr lang="en-US" sz="1100" dirty="0">
                <a:solidFill>
                  <a:srgbClr val="6A9955"/>
                </a:solidFill>
                <a:highlight>
                  <a:srgbClr val="1F1F1F"/>
                </a:highlight>
                <a:latin typeface="Consolas"/>
                <a:ea typeface="Consolas" pitchFamily="34" charset="-122"/>
                <a:cs typeface="Consolas" pitchFamily="34" charset="-120"/>
              </a:rPr>
              <a:t>// </a:t>
            </a:r>
            <a:r>
              <a:rPr lang="ja-JP" altLang="en-US" sz="1100" dirty="0">
                <a:solidFill>
                  <a:srgbClr val="6A9955"/>
                </a:solidFill>
                <a:highlight>
                  <a:srgbClr val="1F1F1F"/>
                </a:highlight>
                <a:latin typeface="Consolas"/>
                <a:ea typeface="+mn-lt"/>
                <a:cs typeface="+mn-lt"/>
              </a:rPr>
              <a:t>インメモリの </a:t>
            </a:r>
            <a:r>
              <a:rPr lang="en-US" sz="1100" dirty="0">
                <a:solidFill>
                  <a:srgbClr val="6A9955"/>
                </a:solidFill>
                <a:highlight>
                  <a:srgbClr val="1F1F1F"/>
                </a:highlight>
                <a:latin typeface="Consolas"/>
                <a:ea typeface="+mn-lt"/>
                <a:cs typeface="+mn-lt"/>
              </a:rPr>
              <a:t>Vec </a:t>
            </a:r>
            <a:r>
              <a:rPr lang="en-US" sz="1100" dirty="0" err="1">
                <a:solidFill>
                  <a:srgbClr val="6A9955"/>
                </a:solidFill>
                <a:highlight>
                  <a:srgbClr val="1F1F1F"/>
                </a:highlight>
                <a:latin typeface="Consolas"/>
                <a:ea typeface="+mn-lt"/>
                <a:cs typeface="+mn-lt"/>
              </a:rPr>
              <a:t>で完結</a:t>
            </a:r>
            <a:r>
              <a:rPr lang="en-US" sz="1100" dirty="0" err="1">
                <a:solidFill>
                  <a:srgbClr val="6A9955"/>
                </a:solidFill>
                <a:highlight>
                  <a:srgbClr val="1F1F1F"/>
                </a:highlight>
                <a:latin typeface="Consolas"/>
                <a:ea typeface="Consolas" pitchFamily="34" charset="-122"/>
                <a:cs typeface="Consolas" pitchFamily="34" charset="-120"/>
              </a:rPr>
              <a:t>、DB</a:t>
            </a:r>
            <a:r>
              <a:rPr lang="en-US" sz="1100" dirty="0">
                <a:solidFill>
                  <a:srgbClr val="6A9955"/>
                </a:solidFill>
                <a:highlight>
                  <a:srgbClr val="1F1F1F"/>
                </a:highlight>
                <a:latin typeface="Consolas"/>
                <a:ea typeface="Consolas" pitchFamily="34" charset="-122"/>
                <a:cs typeface="Consolas" pitchFamily="34" charset="-120"/>
              </a:rPr>
              <a:t> </a:t>
            </a:r>
            <a:r>
              <a:rPr lang="en-US" sz="1100" dirty="0" err="1">
                <a:solidFill>
                  <a:srgbClr val="6A9955"/>
                </a:solidFill>
                <a:highlight>
                  <a:srgbClr val="1F1F1F"/>
                </a:highlight>
                <a:latin typeface="Consolas"/>
                <a:ea typeface="Consolas" pitchFamily="34" charset="-122"/>
                <a:cs typeface="Consolas" pitchFamily="34" charset="-120"/>
              </a:rPr>
              <a:t>不要</a:t>
            </a:r>
            <a:endParaRPr lang="en-US" sz="1100" dirty="0" err="1">
              <a:solidFill>
                <a:srgbClr val="6A9955"/>
              </a:solidFill>
              <a:highlight>
                <a:srgbClr val="1F1F1F"/>
              </a:highlight>
              <a:latin typeface="Consolas"/>
            </a:endParaRPr>
          </a:p>
          <a:p>
            <a:pPr>
              <a:spcAft>
                <a:spcPts val="200"/>
              </a:spcAft>
            </a:pPr>
            <a:endParaRPr lang="en-US" sz="1100" dirty="0">
              <a:solidFill>
                <a:srgbClr val="F0EDE5"/>
              </a:solidFill>
              <a:latin typeface="Consolas"/>
              <a:ea typeface="Consolas" pitchFamily="34" charset="-122"/>
              <a:cs typeface="Consolas" pitchFamily="34" charset="-120"/>
            </a:endParaRPr>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a:t>
            </a:r>
            <a:endParaRPr lang="en-US" sz="1100" dirty="0"/>
          </a:p>
        </p:txBody>
      </p:sp>
      <p:sp>
        <p:nvSpPr>
          <p:cNvPr id="31" name="Text 7">
            <a:extLst>
              <a:ext uri="{FF2B5EF4-FFF2-40B4-BE49-F238E27FC236}">
                <a16:creationId xmlns:a16="http://schemas.microsoft.com/office/drawing/2014/main" id="{0314D673-DE65-435B-0D56-62ED476043E2}"/>
              </a:ext>
            </a:extLst>
          </p:cNvPr>
          <p:cNvSpPr/>
          <p:nvPr/>
        </p:nvSpPr>
        <p:spPr>
          <a:xfrm>
            <a:off x="4892040" y="1463040"/>
            <a:ext cx="3798459" cy="2116904"/>
          </a:xfrm>
          <a:prstGeom prst="rect">
            <a:avLst/>
          </a:prstGeom>
          <a:noFill/>
          <a:ln/>
        </p:spPr>
        <p:txBody>
          <a:bodyPr wrap="square" lIns="0" tIns="0" rIns="0" bIns="0" rtlCol="0" anchor="t"/>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a:solidFill>
                  <a:srgbClr val="6A9955"/>
                </a:solidFill>
                <a:highlight>
                  <a:srgbClr val="1F1F1F"/>
                </a:highlight>
                <a:latin typeface="Consolas"/>
              </a:rPr>
              <a:t>//</a:t>
            </a:r>
            <a:r>
              <a:rPr lang="en-US" altLang="ja-JP" sz="1100" dirty="0">
                <a:solidFill>
                  <a:srgbClr val="6A9955"/>
                </a:solidFill>
                <a:highlight>
                  <a:srgbClr val="1F1F1F"/>
                </a:highlight>
                <a:latin typeface="Consolas"/>
                <a:ea typeface="游ゴシック"/>
              </a:rPr>
              <a:t> </a:t>
            </a:r>
            <a:r>
              <a:rPr lang="ja-JP" altLang="en-US" sz="1100">
                <a:solidFill>
                  <a:srgbClr val="6A9955"/>
                </a:solidFill>
                <a:highlight>
                  <a:srgbClr val="1F1F1F"/>
                </a:highlight>
                <a:latin typeface="Consolas"/>
                <a:ea typeface="游ゴシック"/>
              </a:rPr>
              <a:t>本番</a:t>
            </a:r>
            <a:r>
              <a:rPr lang="en-US" sz="1100">
                <a:solidFill>
                  <a:srgbClr val="6A9955"/>
                </a:solidFill>
                <a:highlight>
                  <a:srgbClr val="1F1F1F"/>
                </a:highlight>
                <a:latin typeface="Consolas"/>
              </a:rPr>
              <a:t>: PostgreSQL </a:t>
            </a:r>
            <a:endParaRPr lang="en-US"/>
          </a:p>
          <a:p>
            <a:r>
              <a:rPr lang="en-US" sz="1100" dirty="0">
                <a:solidFill>
                  <a:srgbClr val="569CD6"/>
                </a:solidFill>
                <a:highlight>
                  <a:srgbClr val="1F1F1F"/>
                </a:highlight>
                <a:latin typeface="Consolas"/>
              </a:rPr>
              <a:t>struct</a:t>
            </a:r>
            <a:r>
              <a:rPr lang="en-US" sz="1100" dirty="0">
                <a:solidFill>
                  <a:srgbClr val="CCCCCC"/>
                </a:solidFill>
                <a:highlight>
                  <a:srgbClr val="1F1F1F"/>
                </a:highlight>
                <a:latin typeface="Consolas"/>
              </a:rPr>
              <a:t> </a:t>
            </a:r>
            <a:r>
              <a:rPr lang="en-US" sz="1100" dirty="0" err="1">
                <a:solidFill>
                  <a:srgbClr val="4EC9B0"/>
                </a:solidFill>
                <a:highlight>
                  <a:srgbClr val="1F1F1F"/>
                </a:highlight>
                <a:latin typeface="Consolas"/>
              </a:rPr>
              <a:t>PgUserRepo</a:t>
            </a:r>
            <a:r>
              <a:rPr lang="en-US" sz="1100" dirty="0">
                <a:solidFill>
                  <a:srgbClr val="CCCCCC"/>
                </a:solidFill>
                <a:highlight>
                  <a:srgbClr val="1F1F1F"/>
                </a:highlight>
                <a:latin typeface="Consolas"/>
              </a:rPr>
              <a:t> { </a:t>
            </a:r>
            <a:r>
              <a:rPr lang="en-US" sz="1100" dirty="0">
                <a:solidFill>
                  <a:srgbClr val="9CDCFE"/>
                </a:solidFill>
                <a:highlight>
                  <a:srgbClr val="1F1F1F"/>
                </a:highlight>
                <a:latin typeface="Consolas"/>
              </a:rPr>
              <a:t>pool</a:t>
            </a:r>
            <a:r>
              <a:rPr lang="en-US" sz="1100" dirty="0">
                <a:solidFill>
                  <a:srgbClr val="D4D4D4"/>
                </a:solidFill>
                <a:highlight>
                  <a:srgbClr val="1F1F1F"/>
                </a:highlight>
                <a:latin typeface="Consolas"/>
              </a:rPr>
              <a:t>:</a:t>
            </a:r>
            <a:r>
              <a:rPr lang="en-US" sz="1100" dirty="0">
                <a:solidFill>
                  <a:srgbClr val="CCCCCC"/>
                </a:solidFill>
                <a:highlight>
                  <a:srgbClr val="1F1F1F"/>
                </a:highlight>
                <a:latin typeface="Consolas"/>
              </a:rPr>
              <a:t> </a:t>
            </a:r>
            <a:r>
              <a:rPr lang="en-US" sz="1100" dirty="0" err="1">
                <a:solidFill>
                  <a:srgbClr val="4EC9B0"/>
                </a:solidFill>
                <a:highlight>
                  <a:srgbClr val="1F1F1F"/>
                </a:highlight>
                <a:latin typeface="Consolas"/>
              </a:rPr>
              <a:t>PgPool</a:t>
            </a:r>
            <a:r>
              <a:rPr lang="en-US" sz="1100" dirty="0">
                <a:solidFill>
                  <a:srgbClr val="CCCCCC"/>
                </a:solidFill>
                <a:highlight>
                  <a:srgbClr val="1F1F1F"/>
                </a:highlight>
                <a:latin typeface="Consolas"/>
              </a:rPr>
              <a:t> }</a:t>
            </a:r>
            <a:endParaRPr lang="en-US">
              <a:latin typeface="Calibri" panose="020F0502020204030204"/>
              <a:ea typeface="Calibri" panose="020F0502020204030204"/>
              <a:cs typeface="Calibri" panose="020F0502020204030204"/>
            </a:endParaRPr>
          </a:p>
          <a:p>
            <a:endParaRPr lang="en-US" sz="1100" dirty="0">
              <a:solidFill>
                <a:srgbClr val="F0EDE5"/>
              </a:solidFill>
              <a:latin typeface="Consolas"/>
              <a:ea typeface="Consolas" pitchFamily="34" charset="-122"/>
              <a:cs typeface="Consolas" pitchFamily="34" charset="-120"/>
            </a:endParaRPr>
          </a:p>
          <a:p>
            <a:r>
              <a:rPr lang="en-US" sz="1100">
                <a:solidFill>
                  <a:srgbClr val="CCCCCC"/>
                </a:solidFill>
                <a:highlight>
                  <a:srgbClr val="1F1F1F"/>
                </a:highlight>
                <a:latin typeface="Consolas"/>
                <a:ea typeface="Consolas" pitchFamily="34" charset="-122"/>
                <a:cs typeface="Consolas" pitchFamily="34" charset="-120"/>
              </a:rPr>
              <a:t>#[async_trait] </a:t>
            </a:r>
            <a:endParaRPr lang="en-US"/>
          </a:p>
          <a:p>
            <a:r>
              <a:rPr lang="en-US" sz="1100" dirty="0" err="1">
                <a:solidFill>
                  <a:srgbClr val="569CD6"/>
                </a:solidFill>
                <a:highlight>
                  <a:srgbClr val="1F1F1F"/>
                </a:highlight>
                <a:latin typeface="Consolas"/>
                <a:ea typeface="Consolas" pitchFamily="34" charset="-122"/>
                <a:cs typeface="Consolas" pitchFamily="34" charset="-120"/>
              </a:rPr>
              <a:t>impl</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err="1">
                <a:solidFill>
                  <a:srgbClr val="4EC9B0"/>
                </a:solidFill>
                <a:highlight>
                  <a:srgbClr val="1F1F1F"/>
                </a:highlight>
                <a:latin typeface="Consolas"/>
                <a:ea typeface="Consolas" pitchFamily="34" charset="-122"/>
                <a:cs typeface="Consolas" pitchFamily="34" charset="-120"/>
              </a:rPr>
              <a:t>UserRepository</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a:solidFill>
                  <a:srgbClr val="C586C0"/>
                </a:solidFill>
                <a:highlight>
                  <a:srgbClr val="1F1F1F"/>
                </a:highlight>
                <a:latin typeface="Consolas"/>
                <a:ea typeface="Consolas" pitchFamily="34" charset="-122"/>
                <a:cs typeface="Consolas" pitchFamily="34" charset="-120"/>
              </a:rPr>
              <a:t>for</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err="1">
                <a:solidFill>
                  <a:srgbClr val="4EC9B0"/>
                </a:solidFill>
                <a:highlight>
                  <a:srgbClr val="1F1F1F"/>
                </a:highlight>
                <a:latin typeface="Consolas"/>
                <a:ea typeface="Consolas" pitchFamily="34" charset="-122"/>
                <a:cs typeface="Consolas" pitchFamily="34" charset="-120"/>
              </a:rPr>
              <a:t>PgUserRepo</a:t>
            </a:r>
            <a:r>
              <a:rPr lang="en-US" sz="1100" dirty="0">
                <a:solidFill>
                  <a:srgbClr val="CCCCCC"/>
                </a:solidFill>
                <a:highlight>
                  <a:srgbClr val="1F1F1F"/>
                </a:highlight>
                <a:latin typeface="Consolas"/>
                <a:ea typeface="Consolas" pitchFamily="34" charset="-122"/>
                <a:cs typeface="Consolas" pitchFamily="34" charset="-120"/>
              </a:rPr>
              <a:t> { </a:t>
            </a:r>
            <a:endParaRPr lang="en-US" dirty="0"/>
          </a:p>
          <a:p>
            <a:r>
              <a:rPr lang="en-US" sz="1100" dirty="0">
                <a:solidFill>
                  <a:srgbClr val="CCCCCC"/>
                </a:solidFill>
                <a:highlight>
                  <a:srgbClr val="1F1F1F"/>
                </a:highlight>
                <a:latin typeface="Consolas"/>
                <a:ea typeface="Consolas" pitchFamily="34" charset="-122"/>
                <a:cs typeface="Consolas" pitchFamily="34" charset="-120"/>
              </a:rPr>
              <a:t>    </a:t>
            </a:r>
            <a:r>
              <a:rPr lang="en-US" sz="1100" dirty="0">
                <a:solidFill>
                  <a:srgbClr val="569CD6"/>
                </a:solidFill>
                <a:highlight>
                  <a:srgbClr val="1F1F1F"/>
                </a:highlight>
                <a:latin typeface="Consolas"/>
                <a:ea typeface="Consolas" pitchFamily="34" charset="-122"/>
                <a:cs typeface="Consolas" pitchFamily="34" charset="-120"/>
              </a:rPr>
              <a:t>async</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err="1">
                <a:solidFill>
                  <a:srgbClr val="569CD6"/>
                </a:solidFill>
                <a:highlight>
                  <a:srgbClr val="1F1F1F"/>
                </a:highlight>
                <a:latin typeface="Consolas"/>
                <a:ea typeface="Consolas" pitchFamily="34" charset="-122"/>
                <a:cs typeface="Consolas" pitchFamily="34" charset="-120"/>
              </a:rPr>
              <a:t>fn</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err="1">
                <a:solidFill>
                  <a:srgbClr val="DCDCAA"/>
                </a:solidFill>
                <a:highlight>
                  <a:srgbClr val="1F1F1F"/>
                </a:highlight>
                <a:latin typeface="Consolas"/>
                <a:ea typeface="Consolas" pitchFamily="34" charset="-122"/>
                <a:cs typeface="Consolas" pitchFamily="34" charset="-120"/>
              </a:rPr>
              <a:t>find_by_id</a:t>
            </a:r>
            <a:r>
              <a:rPr lang="en-US" sz="1100" dirty="0">
                <a:solidFill>
                  <a:srgbClr val="CCCCCC"/>
                </a:solidFill>
                <a:highlight>
                  <a:srgbClr val="1F1F1F"/>
                </a:highlight>
                <a:latin typeface="Consolas"/>
                <a:ea typeface="Consolas" pitchFamily="34" charset="-122"/>
                <a:cs typeface="Consolas" pitchFamily="34" charset="-120"/>
              </a:rPr>
              <a:t>(</a:t>
            </a:r>
            <a:r>
              <a:rPr lang="en-US" sz="1100" dirty="0">
                <a:solidFill>
                  <a:srgbClr val="D4D4D4"/>
                </a:solidFill>
                <a:highlight>
                  <a:srgbClr val="1F1F1F"/>
                </a:highlight>
                <a:latin typeface="Consolas"/>
                <a:ea typeface="Consolas" pitchFamily="34" charset="-122"/>
                <a:cs typeface="Consolas" pitchFamily="34" charset="-120"/>
              </a:rPr>
              <a:t>&amp;</a:t>
            </a:r>
            <a:r>
              <a:rPr lang="en-US" sz="1100" dirty="0">
                <a:solidFill>
                  <a:srgbClr val="569CD6"/>
                </a:solidFill>
                <a:highlight>
                  <a:srgbClr val="1F1F1F"/>
                </a:highlight>
                <a:latin typeface="Consolas"/>
                <a:ea typeface="Consolas" pitchFamily="34" charset="-122"/>
                <a:cs typeface="Consolas" pitchFamily="34" charset="-120"/>
              </a:rPr>
              <a:t>self</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a:solidFill>
                  <a:srgbClr val="9CDCFE"/>
                </a:solidFill>
                <a:highlight>
                  <a:srgbClr val="1F1F1F"/>
                </a:highlight>
                <a:latin typeface="Consolas"/>
                <a:ea typeface="Consolas" pitchFamily="34" charset="-122"/>
                <a:cs typeface="Consolas" pitchFamily="34" charset="-120"/>
              </a:rPr>
              <a:t>id</a:t>
            </a:r>
            <a:r>
              <a:rPr lang="en-US" sz="1100" dirty="0">
                <a:solidFill>
                  <a:srgbClr val="D4D4D4"/>
                </a:solidFill>
                <a:highlight>
                  <a:srgbClr val="1F1F1F"/>
                </a:highlight>
                <a:latin typeface="Consolas"/>
                <a:ea typeface="Consolas" pitchFamily="34" charset="-122"/>
                <a:cs typeface="Consolas" pitchFamily="34" charset="-120"/>
              </a:rPr>
              <a:t>:</a:t>
            </a:r>
            <a:r>
              <a:rPr lang="en-US" sz="1100" dirty="0">
                <a:solidFill>
                  <a:srgbClr val="CCCCCC"/>
                </a:solidFill>
                <a:highlight>
                  <a:srgbClr val="1F1F1F"/>
                </a:highlight>
                <a:latin typeface="Consolas"/>
                <a:ea typeface="Consolas" pitchFamily="34" charset="-122"/>
                <a:cs typeface="Consolas" pitchFamily="34" charset="-120"/>
              </a:rPr>
              <a:t> </a:t>
            </a:r>
            <a:r>
              <a:rPr lang="en-US" sz="1100" dirty="0">
                <a:solidFill>
                  <a:srgbClr val="4EC9B0"/>
                </a:solidFill>
                <a:highlight>
                  <a:srgbClr val="1F1F1F"/>
                </a:highlight>
                <a:latin typeface="Consolas"/>
                <a:ea typeface="Consolas" pitchFamily="34" charset="-122"/>
                <a:cs typeface="Consolas" pitchFamily="34" charset="-120"/>
              </a:rPr>
              <a:t>i64</a:t>
            </a:r>
            <a:r>
              <a:rPr lang="en-US" sz="1100" dirty="0">
                <a:solidFill>
                  <a:srgbClr val="CCCCCC"/>
                </a:solidFill>
                <a:highlight>
                  <a:srgbClr val="1F1F1F"/>
                </a:highlight>
                <a:latin typeface="Consolas"/>
                <a:ea typeface="Consolas" pitchFamily="34" charset="-122"/>
                <a:cs typeface="Consolas" pitchFamily="34" charset="-120"/>
              </a:rPr>
              <a:t>) </a:t>
            </a:r>
            <a:endParaRPr lang="en-US" dirty="0"/>
          </a:p>
          <a:p>
            <a:r>
              <a:rPr lang="en-US" sz="1100" dirty="0">
                <a:solidFill>
                  <a:srgbClr val="CCCCCC"/>
                </a:solidFill>
                <a:highlight>
                  <a:srgbClr val="1F1F1F"/>
                </a:highlight>
                <a:latin typeface="Consolas"/>
                <a:ea typeface="Consolas" pitchFamily="34" charset="-122"/>
                <a:cs typeface="Consolas" pitchFamily="34" charset="-120"/>
              </a:rPr>
              <a:t>      </a:t>
            </a:r>
            <a:r>
              <a:rPr lang="en-US" sz="1100">
                <a:solidFill>
                  <a:srgbClr val="D4D4D4"/>
                </a:solidFill>
                <a:highlight>
                  <a:srgbClr val="1F1F1F"/>
                </a:highlight>
                <a:latin typeface="Consolas"/>
                <a:ea typeface="Consolas" pitchFamily="34" charset="-122"/>
                <a:cs typeface="Consolas" pitchFamily="34" charset="-120"/>
              </a:rPr>
              <a:t>-&gt;</a:t>
            </a:r>
            <a:r>
              <a:rPr lang="en-US" sz="1100" dirty="0">
                <a:solidFill>
                  <a:srgbClr val="CCCCCC"/>
                </a:solidFill>
                <a:highlight>
                  <a:srgbClr val="1F1F1F"/>
                </a:highlight>
                <a:latin typeface="Consolas"/>
                <a:ea typeface="Consolas" pitchFamily="34" charset="-122"/>
                <a:cs typeface="Consolas" pitchFamily="34" charset="-120"/>
              </a:rPr>
              <a:t> </a:t>
            </a:r>
            <a:r>
              <a:rPr lang="en-US" sz="1100">
                <a:solidFill>
                  <a:srgbClr val="4EC9B0"/>
                </a:solidFill>
                <a:highlight>
                  <a:srgbClr val="1F1F1F"/>
                </a:highlight>
                <a:latin typeface="Consolas"/>
                <a:ea typeface="Consolas" pitchFamily="34" charset="-122"/>
                <a:cs typeface="Consolas" pitchFamily="34" charset="-120"/>
              </a:rPr>
              <a:t>Result</a:t>
            </a:r>
            <a:r>
              <a:rPr lang="en-US" sz="1100">
                <a:solidFill>
                  <a:srgbClr val="CCCCCC"/>
                </a:solidFill>
                <a:highlight>
                  <a:srgbClr val="1F1F1F"/>
                </a:highlight>
                <a:latin typeface="Consolas"/>
                <a:ea typeface="Consolas" pitchFamily="34" charset="-122"/>
                <a:cs typeface="Consolas" pitchFamily="34" charset="-120"/>
              </a:rPr>
              <a:t>&lt;</a:t>
            </a:r>
            <a:r>
              <a:rPr lang="en-US" sz="1100">
                <a:solidFill>
                  <a:srgbClr val="4EC9B0"/>
                </a:solidFill>
                <a:highlight>
                  <a:srgbClr val="1F1F1F"/>
                </a:highlight>
                <a:latin typeface="Consolas"/>
                <a:ea typeface="Consolas" pitchFamily="34" charset="-122"/>
                <a:cs typeface="Consolas" pitchFamily="34" charset="-120"/>
              </a:rPr>
              <a:t>User</a:t>
            </a:r>
            <a:r>
              <a:rPr lang="en-US" sz="1100">
                <a:solidFill>
                  <a:srgbClr val="CCCCCC"/>
                </a:solidFill>
                <a:highlight>
                  <a:srgbClr val="1F1F1F"/>
                </a:highlight>
                <a:latin typeface="Consolas"/>
                <a:ea typeface="Consolas" pitchFamily="34" charset="-122"/>
                <a:cs typeface="Consolas" pitchFamily="34" charset="-120"/>
              </a:rPr>
              <a:t>&gt; { </a:t>
            </a:r>
            <a:endParaRPr lang="en-US"/>
          </a:p>
          <a:p>
            <a:r>
              <a:rPr lang="en-US" sz="1100" dirty="0">
                <a:solidFill>
                  <a:srgbClr val="CCCCCC"/>
                </a:solidFill>
                <a:highlight>
                  <a:srgbClr val="1F1F1F"/>
                </a:highlight>
                <a:latin typeface="Consolas"/>
                <a:ea typeface="Consolas" pitchFamily="34" charset="-122"/>
                <a:cs typeface="Consolas" pitchFamily="34" charset="-120"/>
              </a:rPr>
              <a:t>        </a:t>
            </a:r>
            <a:r>
              <a:rPr lang="en-US" sz="1100" dirty="0" err="1">
                <a:solidFill>
                  <a:srgbClr val="4EC9B0"/>
                </a:solidFill>
                <a:highlight>
                  <a:srgbClr val="1F1F1F"/>
                </a:highlight>
                <a:latin typeface="Consolas"/>
                <a:ea typeface="Consolas" pitchFamily="34" charset="-122"/>
                <a:cs typeface="Consolas" pitchFamily="34" charset="-120"/>
              </a:rPr>
              <a:t>sqlx</a:t>
            </a:r>
            <a:r>
              <a:rPr lang="en-US" sz="1100" dirty="0">
                <a:solidFill>
                  <a:srgbClr val="D4D4D4"/>
                </a:solidFill>
                <a:highlight>
                  <a:srgbClr val="1F1F1F"/>
                </a:highlight>
                <a:latin typeface="Consolas"/>
                <a:ea typeface="Consolas" pitchFamily="34" charset="-122"/>
                <a:cs typeface="Consolas" pitchFamily="34" charset="-120"/>
              </a:rPr>
              <a:t>::</a:t>
            </a:r>
            <a:r>
              <a:rPr lang="en-US" sz="1100" dirty="0" err="1">
                <a:solidFill>
                  <a:srgbClr val="DCDCAA"/>
                </a:solidFill>
                <a:highlight>
                  <a:srgbClr val="1F1F1F"/>
                </a:highlight>
                <a:latin typeface="Consolas"/>
                <a:ea typeface="Consolas" pitchFamily="34" charset="-122"/>
                <a:cs typeface="Consolas" pitchFamily="34" charset="-120"/>
              </a:rPr>
              <a:t>query_as</a:t>
            </a:r>
            <a:r>
              <a:rPr lang="en-US" sz="1100" dirty="0">
                <a:solidFill>
                  <a:srgbClr val="DCDCAA"/>
                </a:solidFill>
                <a:highlight>
                  <a:srgbClr val="1F1F1F"/>
                </a:highlight>
                <a:latin typeface="Consolas"/>
                <a:ea typeface="Consolas" pitchFamily="34" charset="-122"/>
                <a:cs typeface="Consolas" pitchFamily="34" charset="-120"/>
              </a:rPr>
              <a:t>!</a:t>
            </a:r>
            <a:r>
              <a:rPr lang="en-US" sz="1100" dirty="0">
                <a:solidFill>
                  <a:srgbClr val="CCCCCC"/>
                </a:solidFill>
                <a:highlight>
                  <a:srgbClr val="1F1F1F"/>
                </a:highlight>
                <a:latin typeface="Consolas"/>
                <a:ea typeface="Consolas" pitchFamily="34" charset="-122"/>
                <a:cs typeface="Consolas" pitchFamily="34" charset="-120"/>
              </a:rPr>
              <a:t>(</a:t>
            </a:r>
            <a:r>
              <a:rPr lang="en-US" sz="1100" dirty="0">
                <a:solidFill>
                  <a:srgbClr val="D4D4D4"/>
                </a:solidFill>
                <a:highlight>
                  <a:srgbClr val="1F1F1F"/>
                </a:highlight>
                <a:latin typeface="Consolas"/>
                <a:ea typeface="Consolas" pitchFamily="34" charset="-122"/>
                <a:cs typeface="Consolas" pitchFamily="34" charset="-120"/>
              </a:rPr>
              <a:t>...</a:t>
            </a:r>
            <a:r>
              <a:rPr lang="en-US" sz="1100" dirty="0">
                <a:solidFill>
                  <a:srgbClr val="CCCCCC"/>
                </a:solidFill>
                <a:highlight>
                  <a:srgbClr val="1F1F1F"/>
                </a:highlight>
                <a:latin typeface="Consolas"/>
                <a:ea typeface="Consolas" pitchFamily="34" charset="-122"/>
                <a:cs typeface="Consolas" pitchFamily="34" charset="-120"/>
              </a:rPr>
              <a:t>) </a:t>
            </a:r>
            <a:endParaRPr lang="en-US" dirty="0"/>
          </a:p>
          <a:p>
            <a:r>
              <a:rPr lang="en-US" sz="1100" dirty="0">
                <a:solidFill>
                  <a:srgbClr val="CCCCCC"/>
                </a:solidFill>
                <a:highlight>
                  <a:srgbClr val="1F1F1F"/>
                </a:highlight>
                <a:latin typeface="Consolas"/>
                <a:ea typeface="Consolas" pitchFamily="34" charset="-122"/>
                <a:cs typeface="Consolas" pitchFamily="34" charset="-120"/>
              </a:rPr>
              <a:t>            </a:t>
            </a:r>
            <a:r>
              <a:rPr lang="en-US" sz="1100" dirty="0">
                <a:solidFill>
                  <a:srgbClr val="D4D4D4"/>
                </a:solidFill>
                <a:highlight>
                  <a:srgbClr val="1F1F1F"/>
                </a:highlight>
                <a:latin typeface="Consolas"/>
                <a:ea typeface="Consolas" pitchFamily="34" charset="-122"/>
                <a:cs typeface="Consolas" pitchFamily="34" charset="-120"/>
              </a:rPr>
              <a:t>.</a:t>
            </a:r>
            <a:r>
              <a:rPr lang="en-US" sz="1100" dirty="0" err="1">
                <a:solidFill>
                  <a:srgbClr val="DCDCAA"/>
                </a:solidFill>
                <a:highlight>
                  <a:srgbClr val="1F1F1F"/>
                </a:highlight>
                <a:latin typeface="Consolas"/>
                <a:ea typeface="Consolas" pitchFamily="34" charset="-122"/>
                <a:cs typeface="Consolas" pitchFamily="34" charset="-120"/>
              </a:rPr>
              <a:t>fetch_one</a:t>
            </a:r>
            <a:r>
              <a:rPr lang="en-US" sz="1100" dirty="0">
                <a:solidFill>
                  <a:srgbClr val="CCCCCC"/>
                </a:solidFill>
                <a:highlight>
                  <a:srgbClr val="1F1F1F"/>
                </a:highlight>
                <a:latin typeface="Consolas"/>
                <a:ea typeface="Consolas" pitchFamily="34" charset="-122"/>
                <a:cs typeface="Consolas" pitchFamily="34" charset="-120"/>
              </a:rPr>
              <a:t>(</a:t>
            </a:r>
            <a:r>
              <a:rPr lang="en-US" sz="1100" dirty="0">
                <a:solidFill>
                  <a:srgbClr val="D4D4D4"/>
                </a:solidFill>
                <a:highlight>
                  <a:srgbClr val="1F1F1F"/>
                </a:highlight>
                <a:latin typeface="Consolas"/>
                <a:ea typeface="Consolas" pitchFamily="34" charset="-122"/>
                <a:cs typeface="Consolas" pitchFamily="34" charset="-120"/>
              </a:rPr>
              <a:t>&amp;</a:t>
            </a:r>
            <a:r>
              <a:rPr lang="en-US" sz="1100" dirty="0" err="1">
                <a:solidFill>
                  <a:srgbClr val="569CD6"/>
                </a:solidFill>
                <a:highlight>
                  <a:srgbClr val="1F1F1F"/>
                </a:highlight>
                <a:latin typeface="Consolas"/>
                <a:ea typeface="Consolas" pitchFamily="34" charset="-122"/>
                <a:cs typeface="Consolas" pitchFamily="34" charset="-120"/>
              </a:rPr>
              <a:t>self</a:t>
            </a:r>
            <a:r>
              <a:rPr lang="en-US" sz="1100" dirty="0" err="1">
                <a:solidFill>
                  <a:srgbClr val="D4D4D4"/>
                </a:solidFill>
                <a:highlight>
                  <a:srgbClr val="1F1F1F"/>
                </a:highlight>
                <a:latin typeface="Consolas"/>
                <a:ea typeface="Consolas" pitchFamily="34" charset="-122"/>
                <a:cs typeface="Consolas" pitchFamily="34" charset="-120"/>
              </a:rPr>
              <a:t>.</a:t>
            </a:r>
            <a:r>
              <a:rPr lang="en-US" sz="1100" dirty="0" err="1">
                <a:solidFill>
                  <a:srgbClr val="CCCCCC"/>
                </a:solidFill>
                <a:highlight>
                  <a:srgbClr val="1F1F1F"/>
                </a:highlight>
                <a:latin typeface="Consolas"/>
                <a:ea typeface="Consolas" pitchFamily="34" charset="-122"/>
                <a:cs typeface="Consolas" pitchFamily="34" charset="-120"/>
              </a:rPr>
              <a:t>pool</a:t>
            </a:r>
            <a:r>
              <a:rPr lang="en-US" sz="1100" dirty="0">
                <a:solidFill>
                  <a:srgbClr val="CCCCCC"/>
                </a:solidFill>
                <a:highlight>
                  <a:srgbClr val="1F1F1F"/>
                </a:highlight>
                <a:latin typeface="Consolas"/>
                <a:ea typeface="Consolas" pitchFamily="34" charset="-122"/>
                <a:cs typeface="Consolas" pitchFamily="34" charset="-120"/>
              </a:rPr>
              <a:t>)</a:t>
            </a:r>
            <a:r>
              <a:rPr lang="en-US" sz="1100" dirty="0">
                <a:solidFill>
                  <a:srgbClr val="D4D4D4"/>
                </a:solidFill>
                <a:highlight>
                  <a:srgbClr val="1F1F1F"/>
                </a:highlight>
                <a:latin typeface="Consolas"/>
                <a:ea typeface="Consolas" pitchFamily="34" charset="-122"/>
                <a:cs typeface="Consolas" pitchFamily="34" charset="-120"/>
              </a:rPr>
              <a:t>.</a:t>
            </a:r>
            <a:r>
              <a:rPr lang="en-US" sz="1100" dirty="0">
                <a:solidFill>
                  <a:srgbClr val="C586C0"/>
                </a:solidFill>
                <a:highlight>
                  <a:srgbClr val="1F1F1F"/>
                </a:highlight>
                <a:latin typeface="Consolas"/>
                <a:ea typeface="Consolas" pitchFamily="34" charset="-122"/>
                <a:cs typeface="Consolas" pitchFamily="34" charset="-120"/>
              </a:rPr>
              <a:t>await</a:t>
            </a:r>
            <a:r>
              <a:rPr lang="en-US" sz="1100" dirty="0">
                <a:solidFill>
                  <a:srgbClr val="CCCCCC"/>
                </a:solidFill>
                <a:highlight>
                  <a:srgbClr val="1F1F1F"/>
                </a:highlight>
                <a:latin typeface="Consolas"/>
                <a:ea typeface="Consolas" pitchFamily="34" charset="-122"/>
                <a:cs typeface="Consolas" pitchFamily="34" charset="-120"/>
              </a:rPr>
              <a:t> </a:t>
            </a:r>
            <a:endParaRPr lang="en-US" dirty="0"/>
          </a:p>
          <a:p>
            <a:r>
              <a:rPr lang="en-US" sz="1100">
                <a:solidFill>
                  <a:srgbClr val="CCCCCC"/>
                </a:solidFill>
                <a:highlight>
                  <a:srgbClr val="1F1F1F"/>
                </a:highlight>
                <a:latin typeface="Consolas"/>
                <a:ea typeface="Consolas" pitchFamily="34" charset="-122"/>
                <a:cs typeface="Consolas" pitchFamily="34" charset="-120"/>
              </a:rPr>
              <a:t>    } </a:t>
            </a:r>
            <a:endParaRPr lang="en-US"/>
          </a:p>
          <a:p>
            <a:r>
              <a:rPr lang="en-US" sz="1100" dirty="0">
                <a:solidFill>
                  <a:srgbClr val="CCCCCC"/>
                </a:solidFill>
                <a:highlight>
                  <a:srgbClr val="1F1F1F"/>
                </a:highlight>
                <a:latin typeface="Consolas"/>
                <a:ea typeface="Consolas" pitchFamily="34" charset="-122"/>
                <a:cs typeface="Consolas" pitchFamily="34" charset="-120"/>
              </a:rPr>
              <a:t>    </a:t>
            </a:r>
            <a:r>
              <a:rPr lang="en-US" sz="1100">
                <a:solidFill>
                  <a:srgbClr val="6A9955"/>
                </a:solidFill>
                <a:highlight>
                  <a:srgbClr val="1F1F1F"/>
                </a:highlight>
                <a:latin typeface="Consolas"/>
                <a:ea typeface="Consolas" pitchFamily="34" charset="-122"/>
                <a:cs typeface="Consolas" pitchFamily="34" charset="-120"/>
              </a:rPr>
              <a:t>// ... </a:t>
            </a:r>
            <a:endParaRPr lang="en-US"/>
          </a:p>
          <a:p>
            <a:r>
              <a:rPr lang="en-US" sz="1100">
                <a:solidFill>
                  <a:srgbClr val="CCCCCC"/>
                </a:solidFill>
                <a:highlight>
                  <a:srgbClr val="1F1F1F"/>
                </a:highlight>
                <a:latin typeface="Consolas"/>
                <a:ea typeface="Consolas" pitchFamily="34" charset="-122"/>
                <a:cs typeface="Consolas" pitchFamily="34" charset="-120"/>
              </a:rPr>
              <a:t>}</a:t>
            </a:r>
            <a:endParaRPr lang="en-US">
              <a:solidFill>
                <a:srgbClr val="CCCCCC"/>
              </a:solidFill>
              <a:highlight>
                <a:srgbClr val="1F1F1F"/>
              </a:highlight>
              <a:latin typeface="Consolas"/>
            </a:endParaRPr>
          </a:p>
          <a:p>
            <a:pPr marL="0" indent="0">
              <a:buNone/>
            </a:pPr>
            <a:endParaRPr lang="en-US" sz="1100" dirty="0">
              <a:solidFill>
                <a:srgbClr val="F0EDE5"/>
              </a:solidFill>
              <a:latin typeface="Consola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A1A2E"/>
        </a:solidFill>
        <a:effectLst/>
      </p:bgPr>
    </p:bg>
    <p:spTree>
      <p:nvGrpSpPr>
        <p:cNvPr id="1" name=""/>
        <p:cNvGrpSpPr/>
        <p:nvPr/>
      </p:nvGrpSpPr>
      <p:grpSpPr>
        <a:xfrm>
          <a:off x="0" y="0"/>
          <a:ext cx="0" cy="0"/>
          <a:chOff x="0" y="0"/>
          <a:chExt cx="0" cy="0"/>
        </a:xfrm>
      </p:grpSpPr>
      <p:sp>
        <p:nvSpPr>
          <p:cNvPr id="2" name="Text 0"/>
          <p:cNvSpPr/>
          <p:nvPr/>
        </p:nvSpPr>
        <p:spPr>
          <a:xfrm>
            <a:off x="8046720" y="4754880"/>
            <a:ext cx="914400" cy="320040"/>
          </a:xfrm>
          <a:prstGeom prst="rect">
            <a:avLst/>
          </a:prstGeom>
          <a:noFill/>
          <a:ln/>
        </p:spPr>
        <p:txBody>
          <a:bodyPr wrap="square" rtlCol="0" anchor="ctr"/>
          <a:lstStyle/>
          <a:p>
            <a:pPr marL="0" indent="0" algn="r">
              <a:buNone/>
            </a:pPr>
            <a:r>
              <a:rPr lang="en-US" sz="1000" dirty="0">
                <a:solidFill>
                  <a:srgbClr val="8B8BA7"/>
                </a:solidFill>
                <a:latin typeface="Calibri" pitchFamily="34" charset="0"/>
                <a:ea typeface="Calibri" pitchFamily="34" charset="-122"/>
                <a:cs typeface="Calibri" pitchFamily="34" charset="-120"/>
              </a:rPr>
              <a:t>9 / 14</a:t>
            </a:r>
            <a:endParaRPr lang="en-US" sz="1000" dirty="0"/>
          </a:p>
        </p:txBody>
      </p:sp>
      <p:sp>
        <p:nvSpPr>
          <p:cNvPr id="3" name="Shape 1"/>
          <p:cNvSpPr/>
          <p:nvPr/>
        </p:nvSpPr>
        <p:spPr>
          <a:xfrm>
            <a:off x="457200" y="320040"/>
            <a:ext cx="1197864" cy="292608"/>
          </a:xfrm>
          <a:prstGeom prst="rect">
            <a:avLst/>
          </a:prstGeom>
          <a:solidFill>
            <a:srgbClr val="F5A623"/>
          </a:solidFill>
          <a:ln/>
        </p:spPr>
      </p:sp>
      <p:sp>
        <p:nvSpPr>
          <p:cNvPr id="4" name="Text 2"/>
          <p:cNvSpPr/>
          <p:nvPr/>
        </p:nvSpPr>
        <p:spPr>
          <a:xfrm>
            <a:off x="457200" y="320040"/>
            <a:ext cx="1197864" cy="292608"/>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トレイト抽象化</a:t>
            </a:r>
            <a:endParaRPr lang="en-US" sz="1100" dirty="0"/>
          </a:p>
        </p:txBody>
      </p:sp>
      <p:sp>
        <p:nvSpPr>
          <p:cNvPr id="5" name="Text 3"/>
          <p:cNvSpPr/>
          <p:nvPr/>
        </p:nvSpPr>
        <p:spPr>
          <a:xfrm>
            <a:off x="457200" y="731520"/>
            <a:ext cx="8229600" cy="548640"/>
          </a:xfrm>
          <a:prstGeom prst="rect">
            <a:avLst/>
          </a:prstGeom>
          <a:noFill/>
          <a:ln/>
        </p:spPr>
        <p:txBody>
          <a:bodyPr wrap="square" lIns="0" tIns="0" rIns="0" bIns="0" rtlCol="0" anchor="ctr"/>
          <a:lstStyle/>
          <a:p>
            <a:pPr marL="0" indent="0">
              <a:buNone/>
            </a:pPr>
            <a:r>
              <a:rPr lang="en-US" sz="2600" b="1" dirty="0">
                <a:solidFill>
                  <a:srgbClr val="FFFFFF"/>
                </a:solidFill>
                <a:latin typeface="Trebuchet MS" pitchFamily="34" charset="0"/>
                <a:ea typeface="Trebuchet MS" pitchFamily="34" charset="-122"/>
                <a:cs typeface="Trebuchet MS" pitchFamily="34" charset="-120"/>
              </a:rPr>
              <a:t>dyn Trait vs impl Trait ─ どっちを使う？</a:t>
            </a:r>
            <a:endParaRPr lang="en-US" sz="2600" dirty="0"/>
          </a:p>
        </p:txBody>
      </p:sp>
      <p:sp>
        <p:nvSpPr>
          <p:cNvPr id="6" name="Shape 4"/>
          <p:cNvSpPr/>
          <p:nvPr/>
        </p:nvSpPr>
        <p:spPr>
          <a:xfrm>
            <a:off x="457200" y="1417320"/>
            <a:ext cx="3931920" cy="3200400"/>
          </a:xfrm>
          <a:prstGeom prst="rect">
            <a:avLst/>
          </a:prstGeom>
          <a:solidFill>
            <a:srgbClr val="232342"/>
          </a:solidFill>
          <a:ln/>
          <a:effectLst>
            <a:outerShdw blurRad="101600" dist="38100" dir="8100000" algn="bl" rotWithShape="0">
              <a:srgbClr val="000000">
                <a:alpha val="30000"/>
              </a:srgbClr>
            </a:outerShdw>
          </a:effectLst>
        </p:spPr>
      </p:sp>
      <p:sp>
        <p:nvSpPr>
          <p:cNvPr id="7" name="Text 5"/>
          <p:cNvSpPr/>
          <p:nvPr/>
        </p:nvSpPr>
        <p:spPr>
          <a:xfrm>
            <a:off x="640080" y="1508760"/>
            <a:ext cx="3566160" cy="365760"/>
          </a:xfrm>
          <a:prstGeom prst="rect">
            <a:avLst/>
          </a:prstGeom>
          <a:noFill/>
          <a:ln/>
        </p:spPr>
        <p:txBody>
          <a:bodyPr wrap="square" lIns="0" tIns="0" rIns="0" bIns="0" rtlCol="0" anchor="ctr"/>
          <a:lstStyle/>
          <a:p>
            <a:pPr marL="0" indent="0">
              <a:buNone/>
            </a:pPr>
            <a:r>
              <a:rPr lang="en-US" sz="1500" b="1" dirty="0">
                <a:solidFill>
                  <a:srgbClr val="F5A623"/>
                </a:solidFill>
                <a:latin typeface="Trebuchet MS" pitchFamily="34" charset="0"/>
                <a:ea typeface="Trebuchet MS" pitchFamily="34" charset="-122"/>
                <a:cs typeface="Trebuchet MS" pitchFamily="34" charset="-120"/>
              </a:rPr>
              <a:t>dyn Trait（動的ディスパッチ）</a:t>
            </a:r>
            <a:endParaRPr lang="en-US" sz="1500" dirty="0"/>
          </a:p>
        </p:txBody>
      </p:sp>
      <p:sp>
        <p:nvSpPr>
          <p:cNvPr id="8" name="Shape 6"/>
          <p:cNvSpPr/>
          <p:nvPr/>
        </p:nvSpPr>
        <p:spPr>
          <a:xfrm>
            <a:off x="640080" y="1965960"/>
            <a:ext cx="3566160" cy="2286000"/>
          </a:xfrm>
          <a:prstGeom prst="rect">
            <a:avLst/>
          </a:prstGeom>
          <a:solidFill>
            <a:srgbClr val="2B2B45"/>
          </a:solidFill>
          <a:ln/>
        </p:spPr>
      </p:sp>
      <p:sp>
        <p:nvSpPr>
          <p:cNvPr id="9" name="Text 7"/>
          <p:cNvSpPr/>
          <p:nvPr/>
        </p:nvSpPr>
        <p:spPr>
          <a:xfrm>
            <a:off x="777240" y="2057400"/>
            <a:ext cx="3291840" cy="2103120"/>
          </a:xfrm>
          <a:prstGeom prst="rect">
            <a:avLst/>
          </a:prstGeom>
          <a:noFill/>
          <a:ln/>
        </p:spPr>
        <p:txBody>
          <a:bodyPr wrap="square" lIns="0" tIns="0" rIns="0" bIns="0" rtlCol="0" anchor="t"/>
          <a:lstStyle/>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型パラメータなし → すっきり</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struct AppState {</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repo: Arc&lt;dyn UserRepository&gt;,</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orders: Arc&lt;dyn OrderRepository&gt;,</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a:t>
            </a:r>
            <a:endParaRPr lang="en-US" sz="1100" dirty="0"/>
          </a:p>
          <a:p>
            <a:pPr marL="0" indent="0">
              <a:spcAft>
                <a:spcPts val="200"/>
              </a:spcAft>
              <a:buNone/>
            </a:pP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fn build_router(state: AppState)</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-&gt; Router { ... }</a:t>
            </a:r>
            <a:endParaRPr lang="en-US" sz="1100" dirty="0"/>
          </a:p>
          <a:p>
            <a:pPr marL="0" indent="0">
              <a:spcAft>
                <a:spcPts val="200"/>
              </a:spcAft>
              <a:buNone/>
            </a:pP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async fn handler(</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State(s): State&lt;AppState&gt;</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-&gt; ... { ... }</a:t>
            </a:r>
            <a:endParaRPr lang="en-US" sz="1100" dirty="0"/>
          </a:p>
        </p:txBody>
      </p:sp>
      <p:sp>
        <p:nvSpPr>
          <p:cNvPr id="10" name="Text 8"/>
          <p:cNvSpPr/>
          <p:nvPr/>
        </p:nvSpPr>
        <p:spPr>
          <a:xfrm>
            <a:off x="640080" y="4343400"/>
            <a:ext cx="3566160" cy="228600"/>
          </a:xfrm>
          <a:prstGeom prst="rect">
            <a:avLst/>
          </a:prstGeom>
          <a:noFill/>
          <a:ln/>
        </p:spPr>
        <p:txBody>
          <a:bodyPr wrap="square" lIns="0" tIns="0" rIns="0" bIns="0" rtlCol="0" anchor="ctr"/>
          <a:lstStyle/>
          <a:p>
            <a:pPr marL="0" indent="0">
              <a:buNone/>
            </a:pPr>
            <a:r>
              <a:rPr lang="en-US" sz="1000" dirty="0">
                <a:solidFill>
                  <a:srgbClr val="4ADE80"/>
                </a:solidFill>
                <a:latin typeface="Calibri" pitchFamily="34" charset="0"/>
                <a:ea typeface="Calibri" pitchFamily="34" charset="-122"/>
                <a:cs typeface="Calibri" pitchFamily="34" charset="-120"/>
              </a:rPr>
              <a:t>✓ </a:t>
            </a:r>
            <a:r>
              <a:rPr lang="en-US" sz="1000" dirty="0">
                <a:solidFill>
                  <a:srgbClr val="C4C4D4"/>
                </a:solidFill>
                <a:latin typeface="Calibri" pitchFamily="34" charset="0"/>
                <a:ea typeface="Calibri" pitchFamily="34" charset="-122"/>
                <a:cs typeface="Calibri" pitchFamily="34" charset="-120"/>
              </a:rPr>
              <a:t>リポジトリが増えても使う側は変わらない</a:t>
            </a:r>
            <a:endParaRPr lang="en-US" sz="1000" dirty="0"/>
          </a:p>
        </p:txBody>
      </p:sp>
      <p:sp>
        <p:nvSpPr>
          <p:cNvPr id="11" name="Shape 9"/>
          <p:cNvSpPr/>
          <p:nvPr/>
        </p:nvSpPr>
        <p:spPr>
          <a:xfrm>
            <a:off x="4754880" y="1417320"/>
            <a:ext cx="3931920" cy="3200400"/>
          </a:xfrm>
          <a:prstGeom prst="rect">
            <a:avLst/>
          </a:prstGeom>
          <a:solidFill>
            <a:srgbClr val="232342"/>
          </a:solidFill>
          <a:ln/>
          <a:effectLst>
            <a:outerShdw blurRad="101600" dist="38100" dir="8100000" algn="bl" rotWithShape="0">
              <a:srgbClr val="000000">
                <a:alpha val="30000"/>
              </a:srgbClr>
            </a:outerShdw>
          </a:effectLst>
        </p:spPr>
      </p:sp>
      <p:sp>
        <p:nvSpPr>
          <p:cNvPr id="12" name="Text 10"/>
          <p:cNvSpPr/>
          <p:nvPr/>
        </p:nvSpPr>
        <p:spPr>
          <a:xfrm>
            <a:off x="4937760" y="1508760"/>
            <a:ext cx="3566160" cy="365760"/>
          </a:xfrm>
          <a:prstGeom prst="rect">
            <a:avLst/>
          </a:prstGeom>
          <a:noFill/>
          <a:ln/>
        </p:spPr>
        <p:txBody>
          <a:bodyPr wrap="square" lIns="0" tIns="0" rIns="0" bIns="0" rtlCol="0" anchor="ctr"/>
          <a:lstStyle/>
          <a:p>
            <a:pPr marL="0" indent="0">
              <a:buNone/>
            </a:pPr>
            <a:r>
              <a:rPr lang="en-US" sz="1500" b="1" dirty="0">
                <a:solidFill>
                  <a:srgbClr val="2DD4BF"/>
                </a:solidFill>
                <a:latin typeface="Trebuchet MS" pitchFamily="34" charset="0"/>
                <a:ea typeface="Trebuchet MS" pitchFamily="34" charset="-122"/>
                <a:cs typeface="Trebuchet MS" pitchFamily="34" charset="-120"/>
              </a:rPr>
              <a:t>impl Trait / ジェネリクス（静的）</a:t>
            </a:r>
            <a:endParaRPr lang="en-US" sz="1500" dirty="0"/>
          </a:p>
        </p:txBody>
      </p:sp>
      <p:sp>
        <p:nvSpPr>
          <p:cNvPr id="13" name="Shape 11"/>
          <p:cNvSpPr/>
          <p:nvPr/>
        </p:nvSpPr>
        <p:spPr>
          <a:xfrm>
            <a:off x="4937760" y="1965960"/>
            <a:ext cx="3566160" cy="2286000"/>
          </a:xfrm>
          <a:prstGeom prst="rect">
            <a:avLst/>
          </a:prstGeom>
          <a:solidFill>
            <a:srgbClr val="2B2B45"/>
          </a:solidFill>
          <a:ln/>
        </p:spPr>
      </p:sp>
      <p:sp>
        <p:nvSpPr>
          <p:cNvPr id="14" name="Text 12"/>
          <p:cNvSpPr/>
          <p:nvPr/>
        </p:nvSpPr>
        <p:spPr>
          <a:xfrm>
            <a:off x="5074920" y="2057400"/>
            <a:ext cx="3291840" cy="2103120"/>
          </a:xfrm>
          <a:prstGeom prst="rect">
            <a:avLst/>
          </a:prstGeom>
          <a:noFill/>
          <a:ln/>
        </p:spPr>
        <p:txBody>
          <a:bodyPr wrap="square" lIns="0" tIns="0" rIns="0" bIns="0" rtlCol="0" anchor="t"/>
          <a:lstStyle/>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型パラメータが全部に伝播する</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struct AppState&lt;R: UserRepository,</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O: OrderRepository&gt; { repo: R }</a:t>
            </a:r>
            <a:endParaRPr lang="en-US" sz="1100" dirty="0"/>
          </a:p>
          <a:p>
            <a:pPr marL="0" indent="0">
              <a:spcAft>
                <a:spcPts val="200"/>
              </a:spcAft>
              <a:buNone/>
            </a:pP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fn build_router&lt;R: UserRepository,</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O: OrderRepository&gt;(</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state: AppState&lt;R, O&gt;</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-&gt; Router { ... } // ← ここにも</a:t>
            </a:r>
            <a:endParaRPr lang="en-US" sz="1100" dirty="0"/>
          </a:p>
          <a:p>
            <a:pPr marL="0" indent="0">
              <a:spcAft>
                <a:spcPts val="200"/>
              </a:spcAft>
              <a:buNone/>
            </a:pP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async fn handler&lt;R: ..., O: ...&gt;(</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State(s): State&lt;AppState&lt;R, O&gt;&gt;</a:t>
            </a:r>
            <a:endParaRPr lang="en-US" sz="1100" dirty="0"/>
          </a:p>
          <a:p>
            <a:pPr marL="0" indent="0">
              <a:spcAft>
                <a:spcPts val="200"/>
              </a:spcAft>
              <a:buNone/>
            </a:pPr>
            <a:r>
              <a:rPr lang="en-US" sz="1100" dirty="0">
                <a:solidFill>
                  <a:srgbClr val="F0EDE5"/>
                </a:solidFill>
                <a:latin typeface="Consolas" pitchFamily="34" charset="0"/>
                <a:ea typeface="Consolas" pitchFamily="34" charset="-122"/>
                <a:cs typeface="Consolas" pitchFamily="34" charset="-120"/>
              </a:rPr>
              <a:t>) -&gt; ... { ... }    // ← ここにも</a:t>
            </a:r>
            <a:endParaRPr lang="en-US" sz="1100" dirty="0"/>
          </a:p>
        </p:txBody>
      </p:sp>
      <p:sp>
        <p:nvSpPr>
          <p:cNvPr id="15" name="Text 13"/>
          <p:cNvSpPr/>
          <p:nvPr/>
        </p:nvSpPr>
        <p:spPr>
          <a:xfrm>
            <a:off x="4937760" y="4343400"/>
            <a:ext cx="3566160" cy="228600"/>
          </a:xfrm>
          <a:prstGeom prst="rect">
            <a:avLst/>
          </a:prstGeom>
          <a:noFill/>
          <a:ln/>
        </p:spPr>
        <p:txBody>
          <a:bodyPr wrap="square" lIns="0" tIns="0" rIns="0" bIns="0" rtlCol="0" anchor="ctr"/>
          <a:lstStyle/>
          <a:p>
            <a:pPr marL="0" indent="0">
              <a:buNone/>
            </a:pPr>
            <a:r>
              <a:rPr lang="en-US" sz="1000" dirty="0">
                <a:solidFill>
                  <a:srgbClr val="F5A623"/>
                </a:solidFill>
                <a:latin typeface="Calibri" pitchFamily="34" charset="0"/>
                <a:ea typeface="Calibri" pitchFamily="34" charset="-122"/>
                <a:cs typeface="Calibri" pitchFamily="34" charset="-120"/>
              </a:rPr>
              <a:t>△ </a:t>
            </a:r>
            <a:r>
              <a:rPr lang="en-US" sz="1000" dirty="0">
                <a:solidFill>
                  <a:srgbClr val="8B8BA7"/>
                </a:solidFill>
                <a:latin typeface="Calibri" pitchFamily="34" charset="0"/>
                <a:ea typeface="Calibri" pitchFamily="34" charset="-122"/>
                <a:cs typeface="Calibri" pitchFamily="34" charset="-120"/>
              </a:rPr>
              <a:t>リポジトリ追加のたびに全箇所に型を追加</a:t>
            </a:r>
            <a:endParaRPr lang="en-US" sz="1000" dirty="0"/>
          </a:p>
        </p:txBody>
      </p:sp>
      <p:sp>
        <p:nvSpPr>
          <p:cNvPr id="16" name="Text 14"/>
          <p:cNvSpPr/>
          <p:nvPr/>
        </p:nvSpPr>
        <p:spPr>
          <a:xfrm>
            <a:off x="457200" y="4480560"/>
            <a:ext cx="8229600" cy="320040"/>
          </a:xfrm>
          <a:prstGeom prst="rect">
            <a:avLst/>
          </a:prstGeom>
          <a:noFill/>
          <a:ln/>
        </p:spPr>
        <p:txBody>
          <a:bodyPr wrap="square" lIns="0" tIns="0" rIns="0" bIns="0" rtlCol="0" anchor="ctr"/>
          <a:lstStyle/>
          <a:p>
            <a:pPr marL="0" indent="0">
              <a:buNone/>
            </a:pPr>
            <a:r>
              <a:rPr lang="en-US" sz="1300" b="1" dirty="0">
                <a:solidFill>
                  <a:srgbClr val="F5A623"/>
                </a:solidFill>
                <a:latin typeface="Calibri"/>
                <a:ea typeface="Calibri"/>
                <a:cs typeface="Calibri"/>
              </a:rPr>
              <a:t>Axum + </a:t>
            </a:r>
            <a:r>
              <a:rPr lang="en-US" sz="1300" b="1" dirty="0" err="1">
                <a:solidFill>
                  <a:srgbClr val="F5A623"/>
                </a:solidFill>
                <a:latin typeface="Calibri"/>
                <a:ea typeface="Calibri"/>
                <a:cs typeface="Calibri"/>
              </a:rPr>
              <a:t>チーム開発では</a:t>
            </a:r>
            <a:r>
              <a:rPr lang="en-US" sz="1300" b="1" dirty="0">
                <a:solidFill>
                  <a:srgbClr val="F5A623"/>
                </a:solidFill>
                <a:latin typeface="Calibri"/>
                <a:ea typeface="Calibri"/>
                <a:cs typeface="Calibri"/>
              </a:rPr>
              <a:t> </a:t>
            </a:r>
            <a:r>
              <a:rPr lang="en-US" sz="1300" b="1" dirty="0" err="1">
                <a:solidFill>
                  <a:srgbClr val="F5A623"/>
                </a:solidFill>
                <a:latin typeface="Calibri"/>
                <a:ea typeface="Calibri"/>
                <a:cs typeface="Calibri"/>
              </a:rPr>
              <a:t>dyn</a:t>
            </a:r>
            <a:r>
              <a:rPr lang="en-US" sz="1300" b="1" dirty="0">
                <a:solidFill>
                  <a:srgbClr val="F5A623"/>
                </a:solidFill>
                <a:latin typeface="Calibri"/>
                <a:ea typeface="Calibri"/>
                <a:cs typeface="Calibri"/>
              </a:rPr>
              <a:t> Trait </a:t>
            </a:r>
            <a:r>
              <a:rPr lang="en-US" sz="1300" b="1" dirty="0" err="1">
                <a:solidFill>
                  <a:srgbClr val="F5A623"/>
                </a:solidFill>
                <a:latin typeface="Calibri"/>
                <a:ea typeface="Calibri"/>
                <a:cs typeface="Calibri"/>
              </a:rPr>
              <a:t>が扱いやすい（テスト差し替え・可読性</a:t>
            </a:r>
            <a:r>
              <a:rPr lang="en-US" sz="1300" b="1" dirty="0">
                <a:solidFill>
                  <a:srgbClr val="F5A623"/>
                </a:solidFill>
                <a:latin typeface="Calibri"/>
                <a:ea typeface="Calibri"/>
                <a:cs typeface="Calibri"/>
              </a:rPr>
              <a:t>、</a:t>
            </a:r>
            <a:r>
              <a:rPr lang="ja-JP" altLang="en-US" sz="1300" b="1" dirty="0">
                <a:solidFill>
                  <a:srgbClr val="F5A623"/>
                </a:solidFill>
                <a:latin typeface="Calibri"/>
                <a:ea typeface="Calibri"/>
                <a:cs typeface="Calibri"/>
              </a:rPr>
              <a:t>開発効率</a:t>
            </a:r>
            <a:r>
              <a:rPr lang="en-US" sz="1300" b="1" dirty="0">
                <a:solidFill>
                  <a:srgbClr val="F5A623"/>
                </a:solidFill>
                <a:latin typeface="Calibri"/>
                <a:ea typeface="Calibri"/>
                <a:cs typeface="Calibri"/>
              </a:rPr>
              <a:t>）</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ClaudeCodeで始めるRust開発 ─ コンパイルのお怒り</dc:title>
  <dc:subject>PptxGenJS Presentation</dc:subject>
  <dc:creator>Rust Lecture</dc:creator>
  <cp:lastModifiedBy>Rust Lecture</cp:lastModifiedBy>
  <cp:revision>38</cp:revision>
  <dcterms:created xsi:type="dcterms:W3CDTF">2026-04-05T06:28:04Z</dcterms:created>
  <dcterms:modified xsi:type="dcterms:W3CDTF">2026-04-05T16:24:48Z</dcterms:modified>
</cp:coreProperties>
</file>